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34" r:id="rId1"/>
  </p:sldMasterIdLst>
  <p:sldIdLst>
    <p:sldId id="256" r:id="rId2"/>
    <p:sldId id="273" r:id="rId3"/>
    <p:sldId id="257" r:id="rId4"/>
    <p:sldId id="259" r:id="rId5"/>
    <p:sldId id="275" r:id="rId6"/>
    <p:sldId id="276" r:id="rId7"/>
    <p:sldId id="274" r:id="rId8"/>
    <p:sldId id="271" r:id="rId9"/>
    <p:sldId id="266" r:id="rId10"/>
    <p:sldId id="267" r:id="rId11"/>
    <p:sldId id="279" r:id="rId12"/>
    <p:sldId id="281" r:id="rId13"/>
    <p:sldId id="277" r:id="rId14"/>
    <p:sldId id="268" r:id="rId15"/>
    <p:sldId id="282" r:id="rId16"/>
    <p:sldId id="283" r:id="rId17"/>
    <p:sldId id="284" r:id="rId18"/>
    <p:sldId id="285" r:id="rId19"/>
    <p:sldId id="286" r:id="rId20"/>
    <p:sldId id="287" r:id="rId21"/>
    <p:sldId id="278" r:id="rId22"/>
    <p:sldId id="289" r:id="rId23"/>
    <p:sldId id="290" r:id="rId24"/>
    <p:sldId id="291" r:id="rId25"/>
    <p:sldId id="292" r:id="rId26"/>
    <p:sldId id="293" r:id="rId27"/>
    <p:sldId id="294" r:id="rId28"/>
    <p:sldId id="280" r:id="rId29"/>
    <p:sldId id="269" r:id="rId30"/>
    <p:sldId id="297" r:id="rId31"/>
    <p:sldId id="298" r:id="rId32"/>
    <p:sldId id="296" r:id="rId33"/>
    <p:sldId id="295"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595"/>
  </p:normalViewPr>
  <p:slideViewPr>
    <p:cSldViewPr snapToGrid="0" snapToObjects="1">
      <p:cViewPr varScale="1">
        <p:scale>
          <a:sx n="115" d="100"/>
          <a:sy n="115" d="100"/>
        </p:scale>
        <p:origin x="39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25355B-EE0B-E24C-9361-2572FB3C5EA5}"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5CA9AB70-2F7E-904A-839C-A2AE53150267}">
      <dgm:prSet phldrT="[Text]"/>
      <dgm:spPr/>
      <dgm:t>
        <a:bodyPr/>
        <a:lstStyle/>
        <a:p>
          <a:r>
            <a:rPr lang="en-US" dirty="0" smtClean="0"/>
            <a:t>Relative little liquidity services</a:t>
          </a:r>
          <a:endParaRPr lang="en-US" dirty="0"/>
        </a:p>
      </dgm:t>
    </dgm:pt>
    <dgm:pt modelId="{6973FB39-2EDE-9C4B-A534-303B770D5CFB}" type="parTrans" cxnId="{116357F9-BE09-904B-84AA-68A60DEBE5EC}">
      <dgm:prSet/>
      <dgm:spPr/>
      <dgm:t>
        <a:bodyPr/>
        <a:lstStyle/>
        <a:p>
          <a:endParaRPr lang="en-US"/>
        </a:p>
      </dgm:t>
    </dgm:pt>
    <dgm:pt modelId="{EF312B0F-2724-3748-A7B7-FC5580822F2B}" type="sibTrans" cxnId="{116357F9-BE09-904B-84AA-68A60DEBE5EC}">
      <dgm:prSet/>
      <dgm:spPr/>
      <dgm:t>
        <a:bodyPr/>
        <a:lstStyle/>
        <a:p>
          <a:endParaRPr lang="en-US"/>
        </a:p>
      </dgm:t>
    </dgm:pt>
    <dgm:pt modelId="{C19E2513-8C1B-EB48-BC8C-1E202D47F285}">
      <dgm:prSet phldrT="[Text]"/>
      <dgm:spPr/>
      <dgm:t>
        <a:bodyPr/>
        <a:lstStyle/>
        <a:p>
          <a:r>
            <a:rPr lang="en-US" dirty="0" smtClean="0"/>
            <a:t>Higher risk of capital loss</a:t>
          </a:r>
          <a:endParaRPr lang="en-US" dirty="0"/>
        </a:p>
      </dgm:t>
    </dgm:pt>
    <dgm:pt modelId="{30BA6C96-8942-B94D-A476-4106B0169C4D}" type="parTrans" cxnId="{C886AC4B-878F-BD42-8884-27A71926403B}">
      <dgm:prSet/>
      <dgm:spPr/>
      <dgm:t>
        <a:bodyPr/>
        <a:lstStyle/>
        <a:p>
          <a:endParaRPr lang="en-US"/>
        </a:p>
      </dgm:t>
    </dgm:pt>
    <dgm:pt modelId="{8D9CA18A-CD72-9D4D-89E1-3F42B0FB96FA}" type="sibTrans" cxnId="{C886AC4B-878F-BD42-8884-27A71926403B}">
      <dgm:prSet/>
      <dgm:spPr/>
      <dgm:t>
        <a:bodyPr/>
        <a:lstStyle/>
        <a:p>
          <a:endParaRPr lang="en-US"/>
        </a:p>
      </dgm:t>
    </dgm:pt>
    <dgm:pt modelId="{0E6B282E-BE05-5F42-8AF5-0BB151F2045A}">
      <dgm:prSet phldrT="[Text]"/>
      <dgm:spPr/>
      <dgm:t>
        <a:bodyPr/>
        <a:lstStyle/>
        <a:p>
          <a:r>
            <a:rPr lang="en-US" dirty="0" smtClean="0"/>
            <a:t>More haircut off market value when used as collateral </a:t>
          </a:r>
          <a:endParaRPr lang="en-US" dirty="0"/>
        </a:p>
      </dgm:t>
    </dgm:pt>
    <dgm:pt modelId="{94FDAA1A-7A55-F446-8F78-908D9C8CFC8E}" type="parTrans" cxnId="{56807C81-5A66-1441-83D2-83080FB801CA}">
      <dgm:prSet/>
      <dgm:spPr/>
      <dgm:t>
        <a:bodyPr/>
        <a:lstStyle/>
        <a:p>
          <a:endParaRPr lang="en-US"/>
        </a:p>
      </dgm:t>
    </dgm:pt>
    <dgm:pt modelId="{8ECFDD0D-602C-5D42-9A22-FB02436DC89A}" type="sibTrans" cxnId="{56807C81-5A66-1441-83D2-83080FB801CA}">
      <dgm:prSet/>
      <dgm:spPr/>
      <dgm:t>
        <a:bodyPr/>
        <a:lstStyle/>
        <a:p>
          <a:endParaRPr lang="en-US"/>
        </a:p>
      </dgm:t>
    </dgm:pt>
    <dgm:pt modelId="{F85DFAFB-82C7-9740-82CC-393163F2D6CC}">
      <dgm:prSet phldrT="[Text]"/>
      <dgm:spPr/>
      <dgm:t>
        <a:bodyPr/>
        <a:lstStyle/>
        <a:p>
          <a:r>
            <a:rPr lang="en-US" dirty="0" smtClean="0"/>
            <a:t>Increase cost of sale</a:t>
          </a:r>
          <a:endParaRPr lang="en-US" dirty="0"/>
        </a:p>
      </dgm:t>
    </dgm:pt>
    <dgm:pt modelId="{F0A04CBC-6EDC-9848-9F3F-5C8929A3C223}" type="parTrans" cxnId="{BCF3788F-65B4-CF4D-A4E2-E79B75D0D06C}">
      <dgm:prSet/>
      <dgm:spPr/>
      <dgm:t>
        <a:bodyPr/>
        <a:lstStyle/>
        <a:p>
          <a:endParaRPr lang="en-US"/>
        </a:p>
      </dgm:t>
    </dgm:pt>
    <dgm:pt modelId="{58DE53DE-80D7-CF45-B3BB-FA2CC0260519}" type="sibTrans" cxnId="{BCF3788F-65B4-CF4D-A4E2-E79B75D0D06C}">
      <dgm:prSet/>
      <dgm:spPr/>
      <dgm:t>
        <a:bodyPr/>
        <a:lstStyle/>
        <a:p>
          <a:endParaRPr lang="en-US"/>
        </a:p>
      </dgm:t>
    </dgm:pt>
    <dgm:pt modelId="{0BFF0791-0594-D346-B4F3-3E90CA1A3D52}" type="pres">
      <dgm:prSet presAssocID="{AF25355B-EE0B-E24C-9361-2572FB3C5EA5}" presName="cycle" presStyleCnt="0">
        <dgm:presLayoutVars>
          <dgm:dir/>
          <dgm:resizeHandles val="exact"/>
        </dgm:presLayoutVars>
      </dgm:prSet>
      <dgm:spPr/>
      <dgm:t>
        <a:bodyPr/>
        <a:lstStyle/>
        <a:p>
          <a:endParaRPr lang="en-US"/>
        </a:p>
      </dgm:t>
    </dgm:pt>
    <dgm:pt modelId="{B47A0809-6381-BC46-833C-F129FAF3124C}" type="pres">
      <dgm:prSet presAssocID="{5CA9AB70-2F7E-904A-839C-A2AE53150267}" presName="node" presStyleLbl="node1" presStyleIdx="0" presStyleCnt="4">
        <dgm:presLayoutVars>
          <dgm:bulletEnabled val="1"/>
        </dgm:presLayoutVars>
      </dgm:prSet>
      <dgm:spPr/>
      <dgm:t>
        <a:bodyPr/>
        <a:lstStyle/>
        <a:p>
          <a:endParaRPr lang="en-US"/>
        </a:p>
      </dgm:t>
    </dgm:pt>
    <dgm:pt modelId="{66589FA4-B633-DB4A-A3BB-612BBAA37A03}" type="pres">
      <dgm:prSet presAssocID="{EF312B0F-2724-3748-A7B7-FC5580822F2B}" presName="sibTrans" presStyleLbl="sibTrans2D1" presStyleIdx="0" presStyleCnt="4"/>
      <dgm:spPr/>
      <dgm:t>
        <a:bodyPr/>
        <a:lstStyle/>
        <a:p>
          <a:endParaRPr lang="en-US"/>
        </a:p>
      </dgm:t>
    </dgm:pt>
    <dgm:pt modelId="{423CB873-C753-C74B-BADB-18439A8B03DB}" type="pres">
      <dgm:prSet presAssocID="{EF312B0F-2724-3748-A7B7-FC5580822F2B}" presName="connectorText" presStyleLbl="sibTrans2D1" presStyleIdx="0" presStyleCnt="4"/>
      <dgm:spPr/>
      <dgm:t>
        <a:bodyPr/>
        <a:lstStyle/>
        <a:p>
          <a:endParaRPr lang="en-US"/>
        </a:p>
      </dgm:t>
    </dgm:pt>
    <dgm:pt modelId="{E4CB782F-B25B-0846-ACD0-FCD8FC675BF5}" type="pres">
      <dgm:prSet presAssocID="{C19E2513-8C1B-EB48-BC8C-1E202D47F285}" presName="node" presStyleLbl="node1" presStyleIdx="1" presStyleCnt="4">
        <dgm:presLayoutVars>
          <dgm:bulletEnabled val="1"/>
        </dgm:presLayoutVars>
      </dgm:prSet>
      <dgm:spPr/>
      <dgm:t>
        <a:bodyPr/>
        <a:lstStyle/>
        <a:p>
          <a:endParaRPr lang="en-US"/>
        </a:p>
      </dgm:t>
    </dgm:pt>
    <dgm:pt modelId="{F7288307-13CD-4041-9CE6-0DFDFC631CD5}" type="pres">
      <dgm:prSet presAssocID="{8D9CA18A-CD72-9D4D-89E1-3F42B0FB96FA}" presName="sibTrans" presStyleLbl="sibTrans2D1" presStyleIdx="1" presStyleCnt="4"/>
      <dgm:spPr/>
      <dgm:t>
        <a:bodyPr/>
        <a:lstStyle/>
        <a:p>
          <a:endParaRPr lang="en-US"/>
        </a:p>
      </dgm:t>
    </dgm:pt>
    <dgm:pt modelId="{9244F2A7-67BF-1D44-890F-746B5AB51E70}" type="pres">
      <dgm:prSet presAssocID="{8D9CA18A-CD72-9D4D-89E1-3F42B0FB96FA}" presName="connectorText" presStyleLbl="sibTrans2D1" presStyleIdx="1" presStyleCnt="4"/>
      <dgm:spPr/>
      <dgm:t>
        <a:bodyPr/>
        <a:lstStyle/>
        <a:p>
          <a:endParaRPr lang="en-US"/>
        </a:p>
      </dgm:t>
    </dgm:pt>
    <dgm:pt modelId="{F2E8104C-697C-FB48-B2F3-4EADBF95D742}" type="pres">
      <dgm:prSet presAssocID="{0E6B282E-BE05-5F42-8AF5-0BB151F2045A}" presName="node" presStyleLbl="node1" presStyleIdx="2" presStyleCnt="4">
        <dgm:presLayoutVars>
          <dgm:bulletEnabled val="1"/>
        </dgm:presLayoutVars>
      </dgm:prSet>
      <dgm:spPr/>
      <dgm:t>
        <a:bodyPr/>
        <a:lstStyle/>
        <a:p>
          <a:endParaRPr lang="en-US"/>
        </a:p>
      </dgm:t>
    </dgm:pt>
    <dgm:pt modelId="{89721C98-E6B6-314D-8D87-256C006D2F27}" type="pres">
      <dgm:prSet presAssocID="{8ECFDD0D-602C-5D42-9A22-FB02436DC89A}" presName="sibTrans" presStyleLbl="sibTrans2D1" presStyleIdx="2" presStyleCnt="4"/>
      <dgm:spPr/>
      <dgm:t>
        <a:bodyPr/>
        <a:lstStyle/>
        <a:p>
          <a:endParaRPr lang="en-US"/>
        </a:p>
      </dgm:t>
    </dgm:pt>
    <dgm:pt modelId="{095098A7-1356-4246-B4BC-8C8025987C87}" type="pres">
      <dgm:prSet presAssocID="{8ECFDD0D-602C-5D42-9A22-FB02436DC89A}" presName="connectorText" presStyleLbl="sibTrans2D1" presStyleIdx="2" presStyleCnt="4"/>
      <dgm:spPr/>
      <dgm:t>
        <a:bodyPr/>
        <a:lstStyle/>
        <a:p>
          <a:endParaRPr lang="en-US"/>
        </a:p>
      </dgm:t>
    </dgm:pt>
    <dgm:pt modelId="{EEA97BBF-3A8D-8D4C-ACFA-717A3FCD4785}" type="pres">
      <dgm:prSet presAssocID="{F85DFAFB-82C7-9740-82CC-393163F2D6CC}" presName="node" presStyleLbl="node1" presStyleIdx="3" presStyleCnt="4">
        <dgm:presLayoutVars>
          <dgm:bulletEnabled val="1"/>
        </dgm:presLayoutVars>
      </dgm:prSet>
      <dgm:spPr/>
      <dgm:t>
        <a:bodyPr/>
        <a:lstStyle/>
        <a:p>
          <a:endParaRPr lang="en-US"/>
        </a:p>
      </dgm:t>
    </dgm:pt>
    <dgm:pt modelId="{F6926C41-368E-A74B-A520-35FAC4577E36}" type="pres">
      <dgm:prSet presAssocID="{58DE53DE-80D7-CF45-B3BB-FA2CC0260519}" presName="sibTrans" presStyleLbl="sibTrans2D1" presStyleIdx="3" presStyleCnt="4"/>
      <dgm:spPr/>
      <dgm:t>
        <a:bodyPr/>
        <a:lstStyle/>
        <a:p>
          <a:endParaRPr lang="en-US"/>
        </a:p>
      </dgm:t>
    </dgm:pt>
    <dgm:pt modelId="{4B65AA2B-58D9-5D47-AA97-1D48AD0FF3F8}" type="pres">
      <dgm:prSet presAssocID="{58DE53DE-80D7-CF45-B3BB-FA2CC0260519}" presName="connectorText" presStyleLbl="sibTrans2D1" presStyleIdx="3" presStyleCnt="4"/>
      <dgm:spPr/>
      <dgm:t>
        <a:bodyPr/>
        <a:lstStyle/>
        <a:p>
          <a:endParaRPr lang="en-US"/>
        </a:p>
      </dgm:t>
    </dgm:pt>
  </dgm:ptLst>
  <dgm:cxnLst>
    <dgm:cxn modelId="{EB6F6C6D-BE89-8C4C-ADEA-9AAE66DB43A3}" type="presOf" srcId="{8ECFDD0D-602C-5D42-9A22-FB02436DC89A}" destId="{89721C98-E6B6-314D-8D87-256C006D2F27}" srcOrd="0" destOrd="0" presId="urn:microsoft.com/office/officeart/2005/8/layout/cycle2"/>
    <dgm:cxn modelId="{C886AC4B-878F-BD42-8884-27A71926403B}" srcId="{AF25355B-EE0B-E24C-9361-2572FB3C5EA5}" destId="{C19E2513-8C1B-EB48-BC8C-1E202D47F285}" srcOrd="1" destOrd="0" parTransId="{30BA6C96-8942-B94D-A476-4106B0169C4D}" sibTransId="{8D9CA18A-CD72-9D4D-89E1-3F42B0FB96FA}"/>
    <dgm:cxn modelId="{56807C81-5A66-1441-83D2-83080FB801CA}" srcId="{AF25355B-EE0B-E24C-9361-2572FB3C5EA5}" destId="{0E6B282E-BE05-5F42-8AF5-0BB151F2045A}" srcOrd="2" destOrd="0" parTransId="{94FDAA1A-7A55-F446-8F78-908D9C8CFC8E}" sibTransId="{8ECFDD0D-602C-5D42-9A22-FB02436DC89A}"/>
    <dgm:cxn modelId="{EEB1F0D3-C06B-2447-A0E6-7049BA419F37}" type="presOf" srcId="{C19E2513-8C1B-EB48-BC8C-1E202D47F285}" destId="{E4CB782F-B25B-0846-ACD0-FCD8FC675BF5}" srcOrd="0" destOrd="0" presId="urn:microsoft.com/office/officeart/2005/8/layout/cycle2"/>
    <dgm:cxn modelId="{9FCF89D8-3B7E-9640-A280-E14EA656E3A9}" type="presOf" srcId="{0E6B282E-BE05-5F42-8AF5-0BB151F2045A}" destId="{F2E8104C-697C-FB48-B2F3-4EADBF95D742}" srcOrd="0" destOrd="0" presId="urn:microsoft.com/office/officeart/2005/8/layout/cycle2"/>
    <dgm:cxn modelId="{0252A1C8-CABA-6045-8D30-5E46001E3623}" type="presOf" srcId="{AF25355B-EE0B-E24C-9361-2572FB3C5EA5}" destId="{0BFF0791-0594-D346-B4F3-3E90CA1A3D52}" srcOrd="0" destOrd="0" presId="urn:microsoft.com/office/officeart/2005/8/layout/cycle2"/>
    <dgm:cxn modelId="{1CBB344F-B36E-A44A-8DAA-11C730956B0A}" type="presOf" srcId="{58DE53DE-80D7-CF45-B3BB-FA2CC0260519}" destId="{F6926C41-368E-A74B-A520-35FAC4577E36}" srcOrd="0" destOrd="0" presId="urn:microsoft.com/office/officeart/2005/8/layout/cycle2"/>
    <dgm:cxn modelId="{BB90718A-DC7D-C943-B66F-F6CA44A79AC8}" type="presOf" srcId="{EF312B0F-2724-3748-A7B7-FC5580822F2B}" destId="{423CB873-C753-C74B-BADB-18439A8B03DB}" srcOrd="1" destOrd="0" presId="urn:microsoft.com/office/officeart/2005/8/layout/cycle2"/>
    <dgm:cxn modelId="{95572719-761A-BE4B-9059-35D8E0239F47}" type="presOf" srcId="{8ECFDD0D-602C-5D42-9A22-FB02436DC89A}" destId="{095098A7-1356-4246-B4BC-8C8025987C87}" srcOrd="1" destOrd="0" presId="urn:microsoft.com/office/officeart/2005/8/layout/cycle2"/>
    <dgm:cxn modelId="{116357F9-BE09-904B-84AA-68A60DEBE5EC}" srcId="{AF25355B-EE0B-E24C-9361-2572FB3C5EA5}" destId="{5CA9AB70-2F7E-904A-839C-A2AE53150267}" srcOrd="0" destOrd="0" parTransId="{6973FB39-2EDE-9C4B-A534-303B770D5CFB}" sibTransId="{EF312B0F-2724-3748-A7B7-FC5580822F2B}"/>
    <dgm:cxn modelId="{91C8A3CD-A15A-1D45-BFD4-690A036A7C7F}" type="presOf" srcId="{8D9CA18A-CD72-9D4D-89E1-3F42B0FB96FA}" destId="{F7288307-13CD-4041-9CE6-0DFDFC631CD5}" srcOrd="0" destOrd="0" presId="urn:microsoft.com/office/officeart/2005/8/layout/cycle2"/>
    <dgm:cxn modelId="{3AC704C7-23B2-6949-8C72-C5BB492E8020}" type="presOf" srcId="{EF312B0F-2724-3748-A7B7-FC5580822F2B}" destId="{66589FA4-B633-DB4A-A3BB-612BBAA37A03}" srcOrd="0" destOrd="0" presId="urn:microsoft.com/office/officeart/2005/8/layout/cycle2"/>
    <dgm:cxn modelId="{CF44235D-4E2B-7843-B1CF-F9BE0A1290C8}" type="presOf" srcId="{58DE53DE-80D7-CF45-B3BB-FA2CC0260519}" destId="{4B65AA2B-58D9-5D47-AA97-1D48AD0FF3F8}" srcOrd="1" destOrd="0" presId="urn:microsoft.com/office/officeart/2005/8/layout/cycle2"/>
    <dgm:cxn modelId="{36BAF41C-ACD2-B14D-BEC1-F21392F3D490}" type="presOf" srcId="{5CA9AB70-2F7E-904A-839C-A2AE53150267}" destId="{B47A0809-6381-BC46-833C-F129FAF3124C}" srcOrd="0" destOrd="0" presId="urn:microsoft.com/office/officeart/2005/8/layout/cycle2"/>
    <dgm:cxn modelId="{B79F2749-4337-7242-855A-339DFB3B9C04}" type="presOf" srcId="{8D9CA18A-CD72-9D4D-89E1-3F42B0FB96FA}" destId="{9244F2A7-67BF-1D44-890F-746B5AB51E70}" srcOrd="1" destOrd="0" presId="urn:microsoft.com/office/officeart/2005/8/layout/cycle2"/>
    <dgm:cxn modelId="{BCF3788F-65B4-CF4D-A4E2-E79B75D0D06C}" srcId="{AF25355B-EE0B-E24C-9361-2572FB3C5EA5}" destId="{F85DFAFB-82C7-9740-82CC-393163F2D6CC}" srcOrd="3" destOrd="0" parTransId="{F0A04CBC-6EDC-9848-9F3F-5C8929A3C223}" sibTransId="{58DE53DE-80D7-CF45-B3BB-FA2CC0260519}"/>
    <dgm:cxn modelId="{76A1CF9F-E7A0-6B48-883C-33EF3FC5C962}" type="presOf" srcId="{F85DFAFB-82C7-9740-82CC-393163F2D6CC}" destId="{EEA97BBF-3A8D-8D4C-ACFA-717A3FCD4785}" srcOrd="0" destOrd="0" presId="urn:microsoft.com/office/officeart/2005/8/layout/cycle2"/>
    <dgm:cxn modelId="{93BECE54-1AC1-B54D-A19D-AE4388BAC91C}" type="presParOf" srcId="{0BFF0791-0594-D346-B4F3-3E90CA1A3D52}" destId="{B47A0809-6381-BC46-833C-F129FAF3124C}" srcOrd="0" destOrd="0" presId="urn:microsoft.com/office/officeart/2005/8/layout/cycle2"/>
    <dgm:cxn modelId="{8DAC4ED6-C34B-D24B-973D-39C16E9335CB}" type="presParOf" srcId="{0BFF0791-0594-D346-B4F3-3E90CA1A3D52}" destId="{66589FA4-B633-DB4A-A3BB-612BBAA37A03}" srcOrd="1" destOrd="0" presId="urn:microsoft.com/office/officeart/2005/8/layout/cycle2"/>
    <dgm:cxn modelId="{0FC5331F-6D44-5747-B5CC-FFA1317D6384}" type="presParOf" srcId="{66589FA4-B633-DB4A-A3BB-612BBAA37A03}" destId="{423CB873-C753-C74B-BADB-18439A8B03DB}" srcOrd="0" destOrd="0" presId="urn:microsoft.com/office/officeart/2005/8/layout/cycle2"/>
    <dgm:cxn modelId="{C391C767-9E4C-0644-9B2A-69C2B86E35BB}" type="presParOf" srcId="{0BFF0791-0594-D346-B4F3-3E90CA1A3D52}" destId="{E4CB782F-B25B-0846-ACD0-FCD8FC675BF5}" srcOrd="2" destOrd="0" presId="urn:microsoft.com/office/officeart/2005/8/layout/cycle2"/>
    <dgm:cxn modelId="{BAFC26A9-7729-1C44-A27D-FA2C929425F4}" type="presParOf" srcId="{0BFF0791-0594-D346-B4F3-3E90CA1A3D52}" destId="{F7288307-13CD-4041-9CE6-0DFDFC631CD5}" srcOrd="3" destOrd="0" presId="urn:microsoft.com/office/officeart/2005/8/layout/cycle2"/>
    <dgm:cxn modelId="{2FBD29F5-FEF7-C54D-B5DC-DB60AFADCA99}" type="presParOf" srcId="{F7288307-13CD-4041-9CE6-0DFDFC631CD5}" destId="{9244F2A7-67BF-1D44-890F-746B5AB51E70}" srcOrd="0" destOrd="0" presId="urn:microsoft.com/office/officeart/2005/8/layout/cycle2"/>
    <dgm:cxn modelId="{E8A06265-5CB8-EE4E-82B7-9FB8D62C1D72}" type="presParOf" srcId="{0BFF0791-0594-D346-B4F3-3E90CA1A3D52}" destId="{F2E8104C-697C-FB48-B2F3-4EADBF95D742}" srcOrd="4" destOrd="0" presId="urn:microsoft.com/office/officeart/2005/8/layout/cycle2"/>
    <dgm:cxn modelId="{15E40DDC-85F9-0A48-A6B2-ADB1D9609A95}" type="presParOf" srcId="{0BFF0791-0594-D346-B4F3-3E90CA1A3D52}" destId="{89721C98-E6B6-314D-8D87-256C006D2F27}" srcOrd="5" destOrd="0" presId="urn:microsoft.com/office/officeart/2005/8/layout/cycle2"/>
    <dgm:cxn modelId="{2D23ECC2-1C77-8C4B-AF6A-C515135607C0}" type="presParOf" srcId="{89721C98-E6B6-314D-8D87-256C006D2F27}" destId="{095098A7-1356-4246-B4BC-8C8025987C87}" srcOrd="0" destOrd="0" presId="urn:microsoft.com/office/officeart/2005/8/layout/cycle2"/>
    <dgm:cxn modelId="{59B8F0B7-76B7-294D-B3CB-E5FDFEE7F52B}" type="presParOf" srcId="{0BFF0791-0594-D346-B4F3-3E90CA1A3D52}" destId="{EEA97BBF-3A8D-8D4C-ACFA-717A3FCD4785}" srcOrd="6" destOrd="0" presId="urn:microsoft.com/office/officeart/2005/8/layout/cycle2"/>
    <dgm:cxn modelId="{762BD2BD-5F17-1345-97F0-F699CBB9BC46}" type="presParOf" srcId="{0BFF0791-0594-D346-B4F3-3E90CA1A3D52}" destId="{F6926C41-368E-A74B-A520-35FAC4577E36}" srcOrd="7" destOrd="0" presId="urn:microsoft.com/office/officeart/2005/8/layout/cycle2"/>
    <dgm:cxn modelId="{26A9B35C-FA02-CA4C-BAC3-5A1509EEBFB6}" type="presParOf" srcId="{F6926C41-368E-A74B-A520-35FAC4577E36}" destId="{4B65AA2B-58D9-5D47-AA97-1D48AD0FF3F8}"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E540E6-D4D7-EA4E-99A0-072194518438}"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748674C2-C4E2-C842-B073-B1800DED5BC0}">
      <dgm:prSet phldrT="[Text]"/>
      <dgm:spPr/>
      <dgm:t>
        <a:bodyPr/>
        <a:lstStyle/>
        <a:p>
          <a:r>
            <a:rPr lang="en-US" dirty="0" smtClean="0"/>
            <a:t>Expected decline in future income </a:t>
          </a:r>
          <a:endParaRPr lang="en-US" dirty="0"/>
        </a:p>
      </dgm:t>
    </dgm:pt>
    <dgm:pt modelId="{48895B52-8C9C-AB49-8601-7D47BC5ABB8A}" type="parTrans" cxnId="{738823BC-CC81-CD45-A912-F1802CB10606}">
      <dgm:prSet/>
      <dgm:spPr/>
      <dgm:t>
        <a:bodyPr/>
        <a:lstStyle/>
        <a:p>
          <a:endParaRPr lang="en-US"/>
        </a:p>
      </dgm:t>
    </dgm:pt>
    <dgm:pt modelId="{89CE9187-4093-6947-B57F-ED3A70F4756B}" type="sibTrans" cxnId="{738823BC-CC81-CD45-A912-F1802CB10606}">
      <dgm:prSet/>
      <dgm:spPr/>
      <dgm:t>
        <a:bodyPr/>
        <a:lstStyle/>
        <a:p>
          <a:endParaRPr lang="en-US"/>
        </a:p>
      </dgm:t>
    </dgm:pt>
    <dgm:pt modelId="{4F0DA6F6-E544-174F-9111-971090ECAFF5}">
      <dgm:prSet phldrT="[Text]"/>
      <dgm:spPr/>
      <dgm:t>
        <a:bodyPr/>
        <a:lstStyle/>
        <a:p>
          <a:r>
            <a:rPr lang="en-US" dirty="0" smtClean="0"/>
            <a:t>Households cut current consumption</a:t>
          </a:r>
          <a:endParaRPr lang="en-US" dirty="0"/>
        </a:p>
      </dgm:t>
    </dgm:pt>
    <dgm:pt modelId="{CB1CE1CB-EF16-6242-87FA-7EE1A720DA1B}" type="parTrans" cxnId="{CB337AA7-702B-EC4D-854A-00C094ADA0C9}">
      <dgm:prSet/>
      <dgm:spPr/>
      <dgm:t>
        <a:bodyPr/>
        <a:lstStyle/>
        <a:p>
          <a:endParaRPr lang="en-US"/>
        </a:p>
      </dgm:t>
    </dgm:pt>
    <dgm:pt modelId="{33A15496-1827-2443-8E3E-E7DD74CED434}" type="sibTrans" cxnId="{CB337AA7-702B-EC4D-854A-00C094ADA0C9}">
      <dgm:prSet/>
      <dgm:spPr/>
      <dgm:t>
        <a:bodyPr/>
        <a:lstStyle/>
        <a:p>
          <a:endParaRPr lang="en-US"/>
        </a:p>
      </dgm:t>
    </dgm:pt>
    <dgm:pt modelId="{CB752734-8868-674C-9789-8A129A0754EC}">
      <dgm:prSet phldrT="[Text]"/>
      <dgm:spPr/>
      <dgm:t>
        <a:bodyPr/>
        <a:lstStyle/>
        <a:p>
          <a:r>
            <a:rPr lang="en-US" dirty="0" smtClean="0"/>
            <a:t>Firms cut current investment</a:t>
          </a:r>
          <a:endParaRPr lang="en-US" dirty="0"/>
        </a:p>
      </dgm:t>
    </dgm:pt>
    <dgm:pt modelId="{6001D5C4-0667-BA4F-9577-6E92D2A5DEC7}" type="parTrans" cxnId="{8B577E5C-7042-BB4B-9AB2-83409A15A203}">
      <dgm:prSet/>
      <dgm:spPr/>
      <dgm:t>
        <a:bodyPr/>
        <a:lstStyle/>
        <a:p>
          <a:endParaRPr lang="en-US"/>
        </a:p>
      </dgm:t>
    </dgm:pt>
    <dgm:pt modelId="{BE644DDD-5B49-0F47-A521-88FFCDDE98CC}" type="sibTrans" cxnId="{8B577E5C-7042-BB4B-9AB2-83409A15A203}">
      <dgm:prSet/>
      <dgm:spPr/>
      <dgm:t>
        <a:bodyPr/>
        <a:lstStyle/>
        <a:p>
          <a:endParaRPr lang="en-US"/>
        </a:p>
      </dgm:t>
    </dgm:pt>
    <dgm:pt modelId="{2E4DE41D-9BA7-AE4E-81EB-5F8EEBB8315F}">
      <dgm:prSet phldrT="[Text]"/>
      <dgm:spPr/>
      <dgm:t>
        <a:bodyPr/>
        <a:lstStyle/>
        <a:p>
          <a:r>
            <a:rPr lang="en-US" dirty="0" smtClean="0"/>
            <a:t>Decline in firm demand for labor</a:t>
          </a:r>
          <a:endParaRPr lang="en-US" dirty="0"/>
        </a:p>
      </dgm:t>
    </dgm:pt>
    <dgm:pt modelId="{9C7C8B26-A47B-6445-AE41-7B75E8E938F0}" type="parTrans" cxnId="{BB3D811C-1C26-AD4E-BB02-924C55303ED8}">
      <dgm:prSet/>
      <dgm:spPr/>
      <dgm:t>
        <a:bodyPr/>
        <a:lstStyle/>
        <a:p>
          <a:endParaRPr lang="en-US"/>
        </a:p>
      </dgm:t>
    </dgm:pt>
    <dgm:pt modelId="{528E710B-0610-3D4E-9A74-7E235BF1AF63}" type="sibTrans" cxnId="{BB3D811C-1C26-AD4E-BB02-924C55303ED8}">
      <dgm:prSet/>
      <dgm:spPr/>
      <dgm:t>
        <a:bodyPr/>
        <a:lstStyle/>
        <a:p>
          <a:endParaRPr lang="en-US"/>
        </a:p>
      </dgm:t>
    </dgm:pt>
    <dgm:pt modelId="{91A69D81-C993-304C-810A-DC3F5F0551C4}" type="pres">
      <dgm:prSet presAssocID="{0DE540E6-D4D7-EA4E-99A0-072194518438}" presName="cycle" presStyleCnt="0">
        <dgm:presLayoutVars>
          <dgm:dir/>
          <dgm:resizeHandles val="exact"/>
        </dgm:presLayoutVars>
      </dgm:prSet>
      <dgm:spPr/>
      <dgm:t>
        <a:bodyPr/>
        <a:lstStyle/>
        <a:p>
          <a:endParaRPr lang="en-US"/>
        </a:p>
      </dgm:t>
    </dgm:pt>
    <dgm:pt modelId="{1B5611A5-EDB7-FE42-9B52-2D5ADE60EFA5}" type="pres">
      <dgm:prSet presAssocID="{748674C2-C4E2-C842-B073-B1800DED5BC0}" presName="node" presStyleLbl="node1" presStyleIdx="0" presStyleCnt="4">
        <dgm:presLayoutVars>
          <dgm:bulletEnabled val="1"/>
        </dgm:presLayoutVars>
      </dgm:prSet>
      <dgm:spPr/>
      <dgm:t>
        <a:bodyPr/>
        <a:lstStyle/>
        <a:p>
          <a:endParaRPr lang="en-US"/>
        </a:p>
      </dgm:t>
    </dgm:pt>
    <dgm:pt modelId="{96785655-23AE-5641-B6A0-D8DFF44AE998}" type="pres">
      <dgm:prSet presAssocID="{89CE9187-4093-6947-B57F-ED3A70F4756B}" presName="sibTrans" presStyleLbl="sibTrans2D1" presStyleIdx="0" presStyleCnt="4"/>
      <dgm:spPr/>
      <dgm:t>
        <a:bodyPr/>
        <a:lstStyle/>
        <a:p>
          <a:endParaRPr lang="en-US"/>
        </a:p>
      </dgm:t>
    </dgm:pt>
    <dgm:pt modelId="{4DC37FDD-E781-FB4B-BAAD-791673112BDE}" type="pres">
      <dgm:prSet presAssocID="{89CE9187-4093-6947-B57F-ED3A70F4756B}" presName="connectorText" presStyleLbl="sibTrans2D1" presStyleIdx="0" presStyleCnt="4"/>
      <dgm:spPr/>
      <dgm:t>
        <a:bodyPr/>
        <a:lstStyle/>
        <a:p>
          <a:endParaRPr lang="en-US"/>
        </a:p>
      </dgm:t>
    </dgm:pt>
    <dgm:pt modelId="{68FBA7E3-929A-EE4B-ABA4-83D4675A975A}" type="pres">
      <dgm:prSet presAssocID="{4F0DA6F6-E544-174F-9111-971090ECAFF5}" presName="node" presStyleLbl="node1" presStyleIdx="1" presStyleCnt="4">
        <dgm:presLayoutVars>
          <dgm:bulletEnabled val="1"/>
        </dgm:presLayoutVars>
      </dgm:prSet>
      <dgm:spPr/>
      <dgm:t>
        <a:bodyPr/>
        <a:lstStyle/>
        <a:p>
          <a:endParaRPr lang="en-US"/>
        </a:p>
      </dgm:t>
    </dgm:pt>
    <dgm:pt modelId="{68B0C480-1867-6348-B04B-517C35A19161}" type="pres">
      <dgm:prSet presAssocID="{33A15496-1827-2443-8E3E-E7DD74CED434}" presName="sibTrans" presStyleLbl="sibTrans2D1" presStyleIdx="1" presStyleCnt="4"/>
      <dgm:spPr/>
      <dgm:t>
        <a:bodyPr/>
        <a:lstStyle/>
        <a:p>
          <a:endParaRPr lang="en-US"/>
        </a:p>
      </dgm:t>
    </dgm:pt>
    <dgm:pt modelId="{B5C5B840-2808-B548-BBCB-3E15835EEEAE}" type="pres">
      <dgm:prSet presAssocID="{33A15496-1827-2443-8E3E-E7DD74CED434}" presName="connectorText" presStyleLbl="sibTrans2D1" presStyleIdx="1" presStyleCnt="4"/>
      <dgm:spPr/>
      <dgm:t>
        <a:bodyPr/>
        <a:lstStyle/>
        <a:p>
          <a:endParaRPr lang="en-US"/>
        </a:p>
      </dgm:t>
    </dgm:pt>
    <dgm:pt modelId="{DB0EB1B8-C7AB-0A46-9B44-107C230D7159}" type="pres">
      <dgm:prSet presAssocID="{CB752734-8868-674C-9789-8A129A0754EC}" presName="node" presStyleLbl="node1" presStyleIdx="2" presStyleCnt="4">
        <dgm:presLayoutVars>
          <dgm:bulletEnabled val="1"/>
        </dgm:presLayoutVars>
      </dgm:prSet>
      <dgm:spPr/>
      <dgm:t>
        <a:bodyPr/>
        <a:lstStyle/>
        <a:p>
          <a:endParaRPr lang="en-US"/>
        </a:p>
      </dgm:t>
    </dgm:pt>
    <dgm:pt modelId="{E36F39F4-87A7-CF45-BA24-888A400119E4}" type="pres">
      <dgm:prSet presAssocID="{BE644DDD-5B49-0F47-A521-88FFCDDE98CC}" presName="sibTrans" presStyleLbl="sibTrans2D1" presStyleIdx="2" presStyleCnt="4"/>
      <dgm:spPr/>
      <dgm:t>
        <a:bodyPr/>
        <a:lstStyle/>
        <a:p>
          <a:endParaRPr lang="en-US"/>
        </a:p>
      </dgm:t>
    </dgm:pt>
    <dgm:pt modelId="{BF966238-0102-1844-B35D-4D312A085ED9}" type="pres">
      <dgm:prSet presAssocID="{BE644DDD-5B49-0F47-A521-88FFCDDE98CC}" presName="connectorText" presStyleLbl="sibTrans2D1" presStyleIdx="2" presStyleCnt="4"/>
      <dgm:spPr/>
      <dgm:t>
        <a:bodyPr/>
        <a:lstStyle/>
        <a:p>
          <a:endParaRPr lang="en-US"/>
        </a:p>
      </dgm:t>
    </dgm:pt>
    <dgm:pt modelId="{91389199-EF09-964C-9B9F-4EBB6D958CE6}" type="pres">
      <dgm:prSet presAssocID="{2E4DE41D-9BA7-AE4E-81EB-5F8EEBB8315F}" presName="node" presStyleLbl="node1" presStyleIdx="3" presStyleCnt="4">
        <dgm:presLayoutVars>
          <dgm:bulletEnabled val="1"/>
        </dgm:presLayoutVars>
      </dgm:prSet>
      <dgm:spPr/>
      <dgm:t>
        <a:bodyPr/>
        <a:lstStyle/>
        <a:p>
          <a:endParaRPr lang="en-US"/>
        </a:p>
      </dgm:t>
    </dgm:pt>
    <dgm:pt modelId="{9DA1AB2D-AED8-D34B-8D9A-A933E2EC658A}" type="pres">
      <dgm:prSet presAssocID="{528E710B-0610-3D4E-9A74-7E235BF1AF63}" presName="sibTrans" presStyleLbl="sibTrans2D1" presStyleIdx="3" presStyleCnt="4"/>
      <dgm:spPr/>
      <dgm:t>
        <a:bodyPr/>
        <a:lstStyle/>
        <a:p>
          <a:endParaRPr lang="en-US"/>
        </a:p>
      </dgm:t>
    </dgm:pt>
    <dgm:pt modelId="{00068B44-CEC7-444A-9FB3-5FA72F43F6EC}" type="pres">
      <dgm:prSet presAssocID="{528E710B-0610-3D4E-9A74-7E235BF1AF63}" presName="connectorText" presStyleLbl="sibTrans2D1" presStyleIdx="3" presStyleCnt="4"/>
      <dgm:spPr/>
      <dgm:t>
        <a:bodyPr/>
        <a:lstStyle/>
        <a:p>
          <a:endParaRPr lang="en-US"/>
        </a:p>
      </dgm:t>
    </dgm:pt>
  </dgm:ptLst>
  <dgm:cxnLst>
    <dgm:cxn modelId="{738823BC-CC81-CD45-A912-F1802CB10606}" srcId="{0DE540E6-D4D7-EA4E-99A0-072194518438}" destId="{748674C2-C4E2-C842-B073-B1800DED5BC0}" srcOrd="0" destOrd="0" parTransId="{48895B52-8C9C-AB49-8601-7D47BC5ABB8A}" sibTransId="{89CE9187-4093-6947-B57F-ED3A70F4756B}"/>
    <dgm:cxn modelId="{9366032E-E4AA-EA47-B7C3-0C095F167B44}" type="presOf" srcId="{BE644DDD-5B49-0F47-A521-88FFCDDE98CC}" destId="{E36F39F4-87A7-CF45-BA24-888A400119E4}" srcOrd="0" destOrd="0" presId="urn:microsoft.com/office/officeart/2005/8/layout/cycle2"/>
    <dgm:cxn modelId="{DACBB58B-AB27-B64E-82DA-B037CA79FF9F}" type="presOf" srcId="{89CE9187-4093-6947-B57F-ED3A70F4756B}" destId="{96785655-23AE-5641-B6A0-D8DFF44AE998}" srcOrd="0" destOrd="0" presId="urn:microsoft.com/office/officeart/2005/8/layout/cycle2"/>
    <dgm:cxn modelId="{CB337AA7-702B-EC4D-854A-00C094ADA0C9}" srcId="{0DE540E6-D4D7-EA4E-99A0-072194518438}" destId="{4F0DA6F6-E544-174F-9111-971090ECAFF5}" srcOrd="1" destOrd="0" parTransId="{CB1CE1CB-EF16-6242-87FA-7EE1A720DA1B}" sibTransId="{33A15496-1827-2443-8E3E-E7DD74CED434}"/>
    <dgm:cxn modelId="{DF24AC3A-7802-0445-9976-D64E2F34A10E}" type="presOf" srcId="{89CE9187-4093-6947-B57F-ED3A70F4756B}" destId="{4DC37FDD-E781-FB4B-BAAD-791673112BDE}" srcOrd="1" destOrd="0" presId="urn:microsoft.com/office/officeart/2005/8/layout/cycle2"/>
    <dgm:cxn modelId="{F986EB2D-CA1E-1849-B5BD-F00AB33FD1ED}" type="presOf" srcId="{CB752734-8868-674C-9789-8A129A0754EC}" destId="{DB0EB1B8-C7AB-0A46-9B44-107C230D7159}" srcOrd="0" destOrd="0" presId="urn:microsoft.com/office/officeart/2005/8/layout/cycle2"/>
    <dgm:cxn modelId="{8B577E5C-7042-BB4B-9AB2-83409A15A203}" srcId="{0DE540E6-D4D7-EA4E-99A0-072194518438}" destId="{CB752734-8868-674C-9789-8A129A0754EC}" srcOrd="2" destOrd="0" parTransId="{6001D5C4-0667-BA4F-9577-6E92D2A5DEC7}" sibTransId="{BE644DDD-5B49-0F47-A521-88FFCDDE98CC}"/>
    <dgm:cxn modelId="{BB3D811C-1C26-AD4E-BB02-924C55303ED8}" srcId="{0DE540E6-D4D7-EA4E-99A0-072194518438}" destId="{2E4DE41D-9BA7-AE4E-81EB-5F8EEBB8315F}" srcOrd="3" destOrd="0" parTransId="{9C7C8B26-A47B-6445-AE41-7B75E8E938F0}" sibTransId="{528E710B-0610-3D4E-9A74-7E235BF1AF63}"/>
    <dgm:cxn modelId="{186EFA3E-F383-6241-8C0E-52F0A50B0304}" type="presOf" srcId="{528E710B-0610-3D4E-9A74-7E235BF1AF63}" destId="{00068B44-CEC7-444A-9FB3-5FA72F43F6EC}" srcOrd="1" destOrd="0" presId="urn:microsoft.com/office/officeart/2005/8/layout/cycle2"/>
    <dgm:cxn modelId="{5F44B362-24B0-7849-A63A-730D13EAEA85}" type="presOf" srcId="{4F0DA6F6-E544-174F-9111-971090ECAFF5}" destId="{68FBA7E3-929A-EE4B-ABA4-83D4675A975A}" srcOrd="0" destOrd="0" presId="urn:microsoft.com/office/officeart/2005/8/layout/cycle2"/>
    <dgm:cxn modelId="{328CD1C7-ED43-6842-9F30-4E82ED27C299}" type="presOf" srcId="{33A15496-1827-2443-8E3E-E7DD74CED434}" destId="{B5C5B840-2808-B548-BBCB-3E15835EEEAE}" srcOrd="1" destOrd="0" presId="urn:microsoft.com/office/officeart/2005/8/layout/cycle2"/>
    <dgm:cxn modelId="{EF52BAB1-D46D-EA4E-BB97-70D5801A454C}" type="presOf" srcId="{528E710B-0610-3D4E-9A74-7E235BF1AF63}" destId="{9DA1AB2D-AED8-D34B-8D9A-A933E2EC658A}" srcOrd="0" destOrd="0" presId="urn:microsoft.com/office/officeart/2005/8/layout/cycle2"/>
    <dgm:cxn modelId="{A4774187-EF96-E545-95FD-3F4EBA093DD2}" type="presOf" srcId="{33A15496-1827-2443-8E3E-E7DD74CED434}" destId="{68B0C480-1867-6348-B04B-517C35A19161}" srcOrd="0" destOrd="0" presId="urn:microsoft.com/office/officeart/2005/8/layout/cycle2"/>
    <dgm:cxn modelId="{371479F4-D519-8249-8D64-39AEC3D83BEF}" type="presOf" srcId="{0DE540E6-D4D7-EA4E-99A0-072194518438}" destId="{91A69D81-C993-304C-810A-DC3F5F0551C4}" srcOrd="0" destOrd="0" presId="urn:microsoft.com/office/officeart/2005/8/layout/cycle2"/>
    <dgm:cxn modelId="{C2D0D9C3-3432-E849-AE8C-5527C584A670}" type="presOf" srcId="{748674C2-C4E2-C842-B073-B1800DED5BC0}" destId="{1B5611A5-EDB7-FE42-9B52-2D5ADE60EFA5}" srcOrd="0" destOrd="0" presId="urn:microsoft.com/office/officeart/2005/8/layout/cycle2"/>
    <dgm:cxn modelId="{9622B1A4-4863-C947-9BA6-64DCF94EF68C}" type="presOf" srcId="{BE644DDD-5B49-0F47-A521-88FFCDDE98CC}" destId="{BF966238-0102-1844-B35D-4D312A085ED9}" srcOrd="1" destOrd="0" presId="urn:microsoft.com/office/officeart/2005/8/layout/cycle2"/>
    <dgm:cxn modelId="{9FD9A3D5-1DFB-4F43-8B4F-0234AA1B722B}" type="presOf" srcId="{2E4DE41D-9BA7-AE4E-81EB-5F8EEBB8315F}" destId="{91389199-EF09-964C-9B9F-4EBB6D958CE6}" srcOrd="0" destOrd="0" presId="urn:microsoft.com/office/officeart/2005/8/layout/cycle2"/>
    <dgm:cxn modelId="{80B281C5-D4CB-4E45-8C87-B33DC27F78AF}" type="presParOf" srcId="{91A69D81-C993-304C-810A-DC3F5F0551C4}" destId="{1B5611A5-EDB7-FE42-9B52-2D5ADE60EFA5}" srcOrd="0" destOrd="0" presId="urn:microsoft.com/office/officeart/2005/8/layout/cycle2"/>
    <dgm:cxn modelId="{B25D1320-11B8-AE4E-B8F1-0E8A638DCE11}" type="presParOf" srcId="{91A69D81-C993-304C-810A-DC3F5F0551C4}" destId="{96785655-23AE-5641-B6A0-D8DFF44AE998}" srcOrd="1" destOrd="0" presId="urn:microsoft.com/office/officeart/2005/8/layout/cycle2"/>
    <dgm:cxn modelId="{EED697ED-D91E-7A43-B27F-E964C0B27D6D}" type="presParOf" srcId="{96785655-23AE-5641-B6A0-D8DFF44AE998}" destId="{4DC37FDD-E781-FB4B-BAAD-791673112BDE}" srcOrd="0" destOrd="0" presId="urn:microsoft.com/office/officeart/2005/8/layout/cycle2"/>
    <dgm:cxn modelId="{712BBD56-48FF-7A42-9907-1E925AF54D45}" type="presParOf" srcId="{91A69D81-C993-304C-810A-DC3F5F0551C4}" destId="{68FBA7E3-929A-EE4B-ABA4-83D4675A975A}" srcOrd="2" destOrd="0" presId="urn:microsoft.com/office/officeart/2005/8/layout/cycle2"/>
    <dgm:cxn modelId="{472D7E45-63B8-2247-A219-62A22A370323}" type="presParOf" srcId="{91A69D81-C993-304C-810A-DC3F5F0551C4}" destId="{68B0C480-1867-6348-B04B-517C35A19161}" srcOrd="3" destOrd="0" presId="urn:microsoft.com/office/officeart/2005/8/layout/cycle2"/>
    <dgm:cxn modelId="{05587EFF-0C94-4243-B042-42B8EC9130D0}" type="presParOf" srcId="{68B0C480-1867-6348-B04B-517C35A19161}" destId="{B5C5B840-2808-B548-BBCB-3E15835EEEAE}" srcOrd="0" destOrd="0" presId="urn:microsoft.com/office/officeart/2005/8/layout/cycle2"/>
    <dgm:cxn modelId="{47C59277-E232-CD41-B0AF-2786F5B30375}" type="presParOf" srcId="{91A69D81-C993-304C-810A-DC3F5F0551C4}" destId="{DB0EB1B8-C7AB-0A46-9B44-107C230D7159}" srcOrd="4" destOrd="0" presId="urn:microsoft.com/office/officeart/2005/8/layout/cycle2"/>
    <dgm:cxn modelId="{965B0C3D-4660-7D4C-BF78-9185EF4F3F1A}" type="presParOf" srcId="{91A69D81-C993-304C-810A-DC3F5F0551C4}" destId="{E36F39F4-87A7-CF45-BA24-888A400119E4}" srcOrd="5" destOrd="0" presId="urn:microsoft.com/office/officeart/2005/8/layout/cycle2"/>
    <dgm:cxn modelId="{AFC77B85-FDE5-6A4E-8D4B-631CD354571F}" type="presParOf" srcId="{E36F39F4-87A7-CF45-BA24-888A400119E4}" destId="{BF966238-0102-1844-B35D-4D312A085ED9}" srcOrd="0" destOrd="0" presId="urn:microsoft.com/office/officeart/2005/8/layout/cycle2"/>
    <dgm:cxn modelId="{CFECA0E3-FC59-8F46-9DDD-F177DDC5CF73}" type="presParOf" srcId="{91A69D81-C993-304C-810A-DC3F5F0551C4}" destId="{91389199-EF09-964C-9B9F-4EBB6D958CE6}" srcOrd="6" destOrd="0" presId="urn:microsoft.com/office/officeart/2005/8/layout/cycle2"/>
    <dgm:cxn modelId="{29C313BA-5035-6C4C-BF08-018346FADC7F}" type="presParOf" srcId="{91A69D81-C993-304C-810A-DC3F5F0551C4}" destId="{9DA1AB2D-AED8-D34B-8D9A-A933E2EC658A}" srcOrd="7" destOrd="0" presId="urn:microsoft.com/office/officeart/2005/8/layout/cycle2"/>
    <dgm:cxn modelId="{562917DA-8E57-DD47-B26C-7111AA985709}" type="presParOf" srcId="{9DA1AB2D-AED8-D34B-8D9A-A933E2EC658A}" destId="{00068B44-CEC7-444A-9FB3-5FA72F43F6E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7A0809-6381-BC46-833C-F129FAF3124C}">
      <dsp:nvSpPr>
        <dsp:cNvPr id="0" name=""/>
        <dsp:cNvSpPr/>
      </dsp:nvSpPr>
      <dsp:spPr>
        <a:xfrm>
          <a:off x="1994812" y="477"/>
          <a:ext cx="1392952" cy="1392952"/>
        </a:xfrm>
        <a:prstGeom prst="ellipse">
          <a:avLst/>
        </a:prstGeom>
        <a:solidFill>
          <a:schemeClr val="accent1">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Relative little liquidity services</a:t>
          </a:r>
          <a:endParaRPr lang="en-US" sz="1200" kern="1200" dirty="0"/>
        </a:p>
      </dsp:txBody>
      <dsp:txXfrm>
        <a:off x="2198805" y="204470"/>
        <a:ext cx="984966" cy="984966"/>
      </dsp:txXfrm>
    </dsp:sp>
    <dsp:sp modelId="{66589FA4-B633-DB4A-A3BB-612BBAA37A03}">
      <dsp:nvSpPr>
        <dsp:cNvPr id="0" name=""/>
        <dsp:cNvSpPr/>
      </dsp:nvSpPr>
      <dsp:spPr>
        <a:xfrm rot="2700000">
          <a:off x="3238199" y="1193844"/>
          <a:ext cx="370081" cy="47012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tint val="60000"/>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3254458" y="1248615"/>
        <a:ext cx="259057" cy="282073"/>
      </dsp:txXfrm>
    </dsp:sp>
    <dsp:sp modelId="{E4CB782F-B25B-0846-ACD0-FCD8FC675BF5}">
      <dsp:nvSpPr>
        <dsp:cNvPr id="0" name=""/>
        <dsp:cNvSpPr/>
      </dsp:nvSpPr>
      <dsp:spPr>
        <a:xfrm>
          <a:off x="3473528" y="1479192"/>
          <a:ext cx="1392952" cy="1392952"/>
        </a:xfrm>
        <a:prstGeom prst="ellipse">
          <a:avLst/>
        </a:prstGeom>
        <a:solidFill>
          <a:schemeClr val="accent1">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Higher risk of capital loss</a:t>
          </a:r>
          <a:endParaRPr lang="en-US" sz="1200" kern="1200" dirty="0"/>
        </a:p>
      </dsp:txBody>
      <dsp:txXfrm>
        <a:off x="3677521" y="1683185"/>
        <a:ext cx="984966" cy="984966"/>
      </dsp:txXfrm>
    </dsp:sp>
    <dsp:sp modelId="{F7288307-13CD-4041-9CE6-0DFDFC631CD5}">
      <dsp:nvSpPr>
        <dsp:cNvPr id="0" name=""/>
        <dsp:cNvSpPr/>
      </dsp:nvSpPr>
      <dsp:spPr>
        <a:xfrm rot="8100000">
          <a:off x="3253011" y="2672559"/>
          <a:ext cx="370081" cy="47012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tint val="60000"/>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3347776" y="2727330"/>
        <a:ext cx="259057" cy="282073"/>
      </dsp:txXfrm>
    </dsp:sp>
    <dsp:sp modelId="{F2E8104C-697C-FB48-B2F3-4EADBF95D742}">
      <dsp:nvSpPr>
        <dsp:cNvPr id="0" name=""/>
        <dsp:cNvSpPr/>
      </dsp:nvSpPr>
      <dsp:spPr>
        <a:xfrm>
          <a:off x="1994812" y="2957908"/>
          <a:ext cx="1392952" cy="1392952"/>
        </a:xfrm>
        <a:prstGeom prst="ellipse">
          <a:avLst/>
        </a:prstGeom>
        <a:solidFill>
          <a:schemeClr val="accent1">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More haircut off market value when used as collateral </a:t>
          </a:r>
          <a:endParaRPr lang="en-US" sz="1200" kern="1200" dirty="0"/>
        </a:p>
      </dsp:txBody>
      <dsp:txXfrm>
        <a:off x="2198805" y="3161901"/>
        <a:ext cx="984966" cy="984966"/>
      </dsp:txXfrm>
    </dsp:sp>
    <dsp:sp modelId="{89721C98-E6B6-314D-8D87-256C006D2F27}">
      <dsp:nvSpPr>
        <dsp:cNvPr id="0" name=""/>
        <dsp:cNvSpPr/>
      </dsp:nvSpPr>
      <dsp:spPr>
        <a:xfrm rot="13500000">
          <a:off x="1774296" y="2687372"/>
          <a:ext cx="370081" cy="47012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tint val="60000"/>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1869061" y="2820649"/>
        <a:ext cx="259057" cy="282073"/>
      </dsp:txXfrm>
    </dsp:sp>
    <dsp:sp modelId="{EEA97BBF-3A8D-8D4C-ACFA-717A3FCD4785}">
      <dsp:nvSpPr>
        <dsp:cNvPr id="0" name=""/>
        <dsp:cNvSpPr/>
      </dsp:nvSpPr>
      <dsp:spPr>
        <a:xfrm>
          <a:off x="516096" y="1479192"/>
          <a:ext cx="1392952" cy="1392952"/>
        </a:xfrm>
        <a:prstGeom prst="ellipse">
          <a:avLst/>
        </a:prstGeom>
        <a:solidFill>
          <a:schemeClr val="accent1">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Increase cost of sale</a:t>
          </a:r>
          <a:endParaRPr lang="en-US" sz="1200" kern="1200" dirty="0"/>
        </a:p>
      </dsp:txBody>
      <dsp:txXfrm>
        <a:off x="720089" y="1683185"/>
        <a:ext cx="984966" cy="984966"/>
      </dsp:txXfrm>
    </dsp:sp>
    <dsp:sp modelId="{F6926C41-368E-A74B-A520-35FAC4577E36}">
      <dsp:nvSpPr>
        <dsp:cNvPr id="0" name=""/>
        <dsp:cNvSpPr/>
      </dsp:nvSpPr>
      <dsp:spPr>
        <a:xfrm rot="18900000">
          <a:off x="1759483" y="1208656"/>
          <a:ext cx="370081" cy="470121"/>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tint val="60000"/>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1775742" y="1341933"/>
        <a:ext cx="259057" cy="2820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611A5-EDB7-FE42-9B52-2D5ADE60EFA5}">
      <dsp:nvSpPr>
        <dsp:cNvPr id="0" name=""/>
        <dsp:cNvSpPr/>
      </dsp:nvSpPr>
      <dsp:spPr>
        <a:xfrm>
          <a:off x="3600719" y="156"/>
          <a:ext cx="1393285" cy="1393285"/>
        </a:xfrm>
        <a:prstGeom prst="ellipse">
          <a:avLst/>
        </a:prstGeom>
        <a:solidFill>
          <a:schemeClr val="accent1">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Expected decline in future income </a:t>
          </a:r>
          <a:endParaRPr lang="en-US" sz="1200" kern="1200" dirty="0"/>
        </a:p>
      </dsp:txBody>
      <dsp:txXfrm>
        <a:off x="3804761" y="204198"/>
        <a:ext cx="985201" cy="985201"/>
      </dsp:txXfrm>
    </dsp:sp>
    <dsp:sp modelId="{96785655-23AE-5641-B6A0-D8DFF44AE998}">
      <dsp:nvSpPr>
        <dsp:cNvPr id="0" name=""/>
        <dsp:cNvSpPr/>
      </dsp:nvSpPr>
      <dsp:spPr>
        <a:xfrm rot="2700000">
          <a:off x="4844382" y="1193712"/>
          <a:ext cx="370020" cy="47023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tint val="60000"/>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4860638" y="1248512"/>
        <a:ext cx="259014" cy="282139"/>
      </dsp:txXfrm>
    </dsp:sp>
    <dsp:sp modelId="{68FBA7E3-929A-EE4B-ABA4-83D4675A975A}">
      <dsp:nvSpPr>
        <dsp:cNvPr id="0" name=""/>
        <dsp:cNvSpPr/>
      </dsp:nvSpPr>
      <dsp:spPr>
        <a:xfrm>
          <a:off x="5079589" y="1479026"/>
          <a:ext cx="1393285" cy="1393285"/>
        </a:xfrm>
        <a:prstGeom prst="ellipse">
          <a:avLst/>
        </a:prstGeom>
        <a:solidFill>
          <a:schemeClr val="accent1">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Households cut current consumption</a:t>
          </a:r>
          <a:endParaRPr lang="en-US" sz="1200" kern="1200" dirty="0"/>
        </a:p>
      </dsp:txBody>
      <dsp:txXfrm>
        <a:off x="5283631" y="1683068"/>
        <a:ext cx="985201" cy="985201"/>
      </dsp:txXfrm>
    </dsp:sp>
    <dsp:sp modelId="{68B0C480-1867-6348-B04B-517C35A19161}">
      <dsp:nvSpPr>
        <dsp:cNvPr id="0" name=""/>
        <dsp:cNvSpPr/>
      </dsp:nvSpPr>
      <dsp:spPr>
        <a:xfrm rot="8100000">
          <a:off x="4859192" y="2672581"/>
          <a:ext cx="370020" cy="47023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tint val="60000"/>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4953942" y="2727381"/>
        <a:ext cx="259014" cy="282139"/>
      </dsp:txXfrm>
    </dsp:sp>
    <dsp:sp modelId="{DB0EB1B8-C7AB-0A46-9B44-107C230D7159}">
      <dsp:nvSpPr>
        <dsp:cNvPr id="0" name=""/>
        <dsp:cNvSpPr/>
      </dsp:nvSpPr>
      <dsp:spPr>
        <a:xfrm>
          <a:off x="3600719" y="2957896"/>
          <a:ext cx="1393285" cy="1393285"/>
        </a:xfrm>
        <a:prstGeom prst="ellipse">
          <a:avLst/>
        </a:prstGeom>
        <a:solidFill>
          <a:schemeClr val="accent1">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Firms cut current investment</a:t>
          </a:r>
          <a:endParaRPr lang="en-US" sz="1200" kern="1200" dirty="0"/>
        </a:p>
      </dsp:txBody>
      <dsp:txXfrm>
        <a:off x="3804761" y="3161938"/>
        <a:ext cx="985201" cy="985201"/>
      </dsp:txXfrm>
    </dsp:sp>
    <dsp:sp modelId="{E36F39F4-87A7-CF45-BA24-888A400119E4}">
      <dsp:nvSpPr>
        <dsp:cNvPr id="0" name=""/>
        <dsp:cNvSpPr/>
      </dsp:nvSpPr>
      <dsp:spPr>
        <a:xfrm rot="13500000">
          <a:off x="3380322" y="2687391"/>
          <a:ext cx="370020" cy="47023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tint val="60000"/>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rot="10800000">
        <a:off x="3475072" y="2820685"/>
        <a:ext cx="259014" cy="282139"/>
      </dsp:txXfrm>
    </dsp:sp>
    <dsp:sp modelId="{91389199-EF09-964C-9B9F-4EBB6D958CE6}">
      <dsp:nvSpPr>
        <dsp:cNvPr id="0" name=""/>
        <dsp:cNvSpPr/>
      </dsp:nvSpPr>
      <dsp:spPr>
        <a:xfrm>
          <a:off x="2121850" y="1479026"/>
          <a:ext cx="1393285" cy="1393285"/>
        </a:xfrm>
        <a:prstGeom prst="ellipse">
          <a:avLst/>
        </a:prstGeom>
        <a:solidFill>
          <a:schemeClr val="accent1">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t>Decline in firm demand for labor</a:t>
          </a:r>
          <a:endParaRPr lang="en-US" sz="1200" kern="1200" dirty="0"/>
        </a:p>
      </dsp:txBody>
      <dsp:txXfrm>
        <a:off x="2325892" y="1683068"/>
        <a:ext cx="985201" cy="985201"/>
      </dsp:txXfrm>
    </dsp:sp>
    <dsp:sp modelId="{9DA1AB2D-AED8-D34B-8D9A-A933E2EC658A}">
      <dsp:nvSpPr>
        <dsp:cNvPr id="0" name=""/>
        <dsp:cNvSpPr/>
      </dsp:nvSpPr>
      <dsp:spPr>
        <a:xfrm rot="18900000">
          <a:off x="3365512" y="1208522"/>
          <a:ext cx="370020" cy="470233"/>
        </a:xfrm>
        <a:prstGeom prst="rightArrow">
          <a:avLst>
            <a:gd name="adj1" fmla="val 60000"/>
            <a:gd name="adj2" fmla="val 50000"/>
          </a:avLst>
        </a:prstGeom>
        <a:solidFill>
          <a:schemeClr val="accent1">
            <a:tint val="60000"/>
            <a:hueOff val="0"/>
            <a:satOff val="0"/>
            <a:lumOff val="0"/>
            <a:alphaOff val="0"/>
          </a:schemeClr>
        </a:solidFill>
        <a:ln>
          <a:noFill/>
        </a:ln>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accent1">
              <a:tint val="60000"/>
              <a:hueOff val="0"/>
              <a:satOff val="0"/>
              <a:lumOff val="0"/>
              <a:alphaOff val="0"/>
              <a:shade val="35000"/>
              <a:satMod val="13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en-US" sz="900" kern="1200"/>
        </a:p>
      </dsp:txBody>
      <dsp:txXfrm>
        <a:off x="3381768" y="1341816"/>
        <a:ext cx="259014" cy="282139"/>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487D759-EDB2-E949-A9E2-B8647C809871}" type="datetimeFigureOut">
              <a:rPr lang="en-US" smtClean="0"/>
              <a:t>9/19/2017</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B6F2F73F-3B80-2B45-914D-4A264E7E0C07}"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0526185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87D759-EDB2-E949-A9E2-B8647C809871}"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2F73F-3B80-2B45-914D-4A264E7E0C07}" type="slidenum">
              <a:rPr lang="en-US" smtClean="0"/>
              <a:t>‹#›</a:t>
            </a:fld>
            <a:endParaRPr lang="en-US"/>
          </a:p>
        </p:txBody>
      </p:sp>
    </p:spTree>
    <p:extLst>
      <p:ext uri="{BB962C8B-B14F-4D97-AF65-F5344CB8AC3E}">
        <p14:creationId xmlns:p14="http://schemas.microsoft.com/office/powerpoint/2010/main" val="2079622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87D759-EDB2-E949-A9E2-B8647C809871}"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2F73F-3B80-2B45-914D-4A264E7E0C07}" type="slidenum">
              <a:rPr lang="en-US" smtClean="0"/>
              <a:t>‹#›</a:t>
            </a:fld>
            <a:endParaRPr lang="en-US"/>
          </a:p>
        </p:txBody>
      </p:sp>
    </p:spTree>
    <p:extLst>
      <p:ext uri="{BB962C8B-B14F-4D97-AF65-F5344CB8AC3E}">
        <p14:creationId xmlns:p14="http://schemas.microsoft.com/office/powerpoint/2010/main" val="191612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87D759-EDB2-E949-A9E2-B8647C809871}"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2F73F-3B80-2B45-914D-4A264E7E0C07}" type="slidenum">
              <a:rPr lang="en-US" smtClean="0"/>
              <a:t>‹#›</a:t>
            </a:fld>
            <a:endParaRPr lang="en-US"/>
          </a:p>
        </p:txBody>
      </p:sp>
    </p:spTree>
    <p:extLst>
      <p:ext uri="{BB962C8B-B14F-4D97-AF65-F5344CB8AC3E}">
        <p14:creationId xmlns:p14="http://schemas.microsoft.com/office/powerpoint/2010/main" val="402484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87D759-EDB2-E949-A9E2-B8647C809871}" type="datetimeFigureOut">
              <a:rPr lang="en-US" smtClean="0"/>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2F73F-3B80-2B45-914D-4A264E7E0C07}"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23407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87D759-EDB2-E949-A9E2-B8647C809871}"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2F73F-3B80-2B45-914D-4A264E7E0C07}" type="slidenum">
              <a:rPr lang="en-US" smtClean="0"/>
              <a:t>‹#›</a:t>
            </a:fld>
            <a:endParaRPr lang="en-US"/>
          </a:p>
        </p:txBody>
      </p:sp>
    </p:spTree>
    <p:extLst>
      <p:ext uri="{BB962C8B-B14F-4D97-AF65-F5344CB8AC3E}">
        <p14:creationId xmlns:p14="http://schemas.microsoft.com/office/powerpoint/2010/main" val="1220556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87D759-EDB2-E949-A9E2-B8647C809871}" type="datetimeFigureOut">
              <a:rPr lang="en-US" smtClean="0"/>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2F73F-3B80-2B45-914D-4A264E7E0C07}" type="slidenum">
              <a:rPr lang="en-US" smtClean="0"/>
              <a:t>‹#›</a:t>
            </a:fld>
            <a:endParaRPr lang="en-US"/>
          </a:p>
        </p:txBody>
      </p:sp>
    </p:spTree>
    <p:extLst>
      <p:ext uri="{BB962C8B-B14F-4D97-AF65-F5344CB8AC3E}">
        <p14:creationId xmlns:p14="http://schemas.microsoft.com/office/powerpoint/2010/main" val="1123147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87D759-EDB2-E949-A9E2-B8647C809871}" type="datetimeFigureOut">
              <a:rPr lang="en-US" smtClean="0"/>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2F73F-3B80-2B45-914D-4A264E7E0C07}" type="slidenum">
              <a:rPr lang="en-US" smtClean="0"/>
              <a:t>‹#›</a:t>
            </a:fld>
            <a:endParaRPr lang="en-US"/>
          </a:p>
        </p:txBody>
      </p:sp>
    </p:spTree>
    <p:extLst>
      <p:ext uri="{BB962C8B-B14F-4D97-AF65-F5344CB8AC3E}">
        <p14:creationId xmlns:p14="http://schemas.microsoft.com/office/powerpoint/2010/main" val="367078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7D759-EDB2-E949-A9E2-B8647C809871}" type="datetimeFigureOut">
              <a:rPr lang="en-US" smtClean="0"/>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2F73F-3B80-2B45-914D-4A264E7E0C07}" type="slidenum">
              <a:rPr lang="en-US" smtClean="0"/>
              <a:t>‹#›</a:t>
            </a:fld>
            <a:endParaRPr lang="en-US"/>
          </a:p>
        </p:txBody>
      </p:sp>
    </p:spTree>
    <p:extLst>
      <p:ext uri="{BB962C8B-B14F-4D97-AF65-F5344CB8AC3E}">
        <p14:creationId xmlns:p14="http://schemas.microsoft.com/office/powerpoint/2010/main" val="190738241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7D759-EDB2-E949-A9E2-B8647C809871}"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2F73F-3B80-2B45-914D-4A264E7E0C07}" type="slidenum">
              <a:rPr lang="en-US" smtClean="0"/>
              <a:t>‹#›</a:t>
            </a:fld>
            <a:endParaRPr lang="en-US"/>
          </a:p>
        </p:txBody>
      </p:sp>
    </p:spTree>
    <p:extLst>
      <p:ext uri="{BB962C8B-B14F-4D97-AF65-F5344CB8AC3E}">
        <p14:creationId xmlns:p14="http://schemas.microsoft.com/office/powerpoint/2010/main" val="188779971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87D759-EDB2-E949-A9E2-B8647C809871}" type="datetimeFigureOut">
              <a:rPr lang="en-US" smtClean="0"/>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2F73F-3B80-2B45-914D-4A264E7E0C07}" type="slidenum">
              <a:rPr lang="en-US" smtClean="0"/>
              <a:t>‹#›</a:t>
            </a:fld>
            <a:endParaRPr lang="en-US"/>
          </a:p>
        </p:txBody>
      </p:sp>
    </p:spTree>
    <p:extLst>
      <p:ext uri="{BB962C8B-B14F-4D97-AF65-F5344CB8AC3E}">
        <p14:creationId xmlns:p14="http://schemas.microsoft.com/office/powerpoint/2010/main" val="132640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487D759-EDB2-E949-A9E2-B8647C809871}" type="datetimeFigureOut">
              <a:rPr lang="en-US" smtClean="0"/>
              <a:t>9/19/2017</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B6F2F73F-3B80-2B45-914D-4A264E7E0C07}" type="slidenum">
              <a:rPr lang="en-US" smtClean="0"/>
              <a:t>‹#›</a:t>
            </a:fld>
            <a:endParaRPr lang="en-US"/>
          </a:p>
        </p:txBody>
      </p:sp>
    </p:spTree>
    <p:extLst>
      <p:ext uri="{BB962C8B-B14F-4D97-AF65-F5344CB8AC3E}">
        <p14:creationId xmlns:p14="http://schemas.microsoft.com/office/powerpoint/2010/main" val="1130602759"/>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 id="2147484043" r:id="rId9"/>
    <p:sldLayoutId id="2147484044" r:id="rId10"/>
    <p:sldLayoutId id="214748404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5400" dirty="0" smtClean="0"/>
              <a:t>Overcoming the zero bound on interest rate policy</a:t>
            </a:r>
            <a:br>
              <a:rPr lang="en-US" sz="5400" dirty="0" smtClean="0"/>
            </a:br>
            <a:r>
              <a:rPr lang="en-US" sz="5400" dirty="0"/>
              <a:t/>
            </a:r>
            <a:br>
              <a:rPr lang="en-US" sz="5400" dirty="0"/>
            </a:br>
            <a:endParaRPr lang="en-US" sz="5400" dirty="0"/>
          </a:p>
        </p:txBody>
      </p:sp>
      <p:sp>
        <p:nvSpPr>
          <p:cNvPr id="3" name="Subtitle 2"/>
          <p:cNvSpPr>
            <a:spLocks noGrp="1"/>
          </p:cNvSpPr>
          <p:nvPr>
            <p:ph type="subTitle" idx="1"/>
          </p:nvPr>
        </p:nvSpPr>
        <p:spPr/>
        <p:txBody>
          <a:bodyPr>
            <a:normAutofit/>
          </a:bodyPr>
          <a:lstStyle/>
          <a:p>
            <a:pPr algn="r"/>
            <a:r>
              <a:rPr lang="en-US" dirty="0" smtClean="0"/>
              <a:t>Written By: Marvin </a:t>
            </a:r>
            <a:r>
              <a:rPr lang="en-US" dirty="0" err="1" smtClean="0"/>
              <a:t>Goodfriend</a:t>
            </a:r>
            <a:endParaRPr lang="en-US" dirty="0" smtClean="0"/>
          </a:p>
          <a:p>
            <a:pPr algn="r"/>
            <a:r>
              <a:rPr lang="en-US" dirty="0" smtClean="0"/>
              <a:t>Presented By: Yuanfang Liu</a:t>
            </a:r>
            <a:endParaRPr lang="en-US" dirty="0"/>
          </a:p>
        </p:txBody>
      </p:sp>
    </p:spTree>
    <p:extLst>
      <p:ext uri="{BB962C8B-B14F-4D97-AF65-F5344CB8AC3E}">
        <p14:creationId xmlns:p14="http://schemas.microsoft.com/office/powerpoint/2010/main" val="18027002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Technological Feasibility</a:t>
            </a: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Modern payments system technology makes it possible to impose and vary a carry tax on electronic bank reserves at the central bank. Whenever the intended target for the interbank interest rate reached zero, the policy committee could activate a daily tax on electronic reserve balances.</a:t>
            </a:r>
          </a:p>
          <a:p>
            <a:r>
              <a:rPr lang="en-US" sz="2000" dirty="0" smtClean="0"/>
              <a:t>A carry tax could be imposed on currency by imbedding a magnetic strip in each bill. The magnetic strip could visibly record when a bill was last withdrawn from the banking system. A carry tax could be deducted from each bill upon deposit according to how long the bill was in circulation</a:t>
            </a:r>
            <a:r>
              <a:rPr lang="en-US" dirty="0" smtClean="0"/>
              <a:t>.</a:t>
            </a:r>
            <a:endParaRPr lang="en-US" dirty="0"/>
          </a:p>
        </p:txBody>
      </p:sp>
    </p:spTree>
    <p:extLst>
      <p:ext uri="{BB962C8B-B14F-4D97-AF65-F5344CB8AC3E}">
        <p14:creationId xmlns:p14="http://schemas.microsoft.com/office/powerpoint/2010/main" val="6455566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Tax vs. Inflation Tax</a:t>
            </a:r>
            <a:endParaRPr lang="en-US" dirty="0"/>
          </a:p>
        </p:txBody>
      </p:sp>
      <p:sp>
        <p:nvSpPr>
          <p:cNvPr id="3" name="Content Placeholder 2"/>
          <p:cNvSpPr>
            <a:spLocks noGrp="1"/>
          </p:cNvSpPr>
          <p:nvPr>
            <p:ph idx="1"/>
          </p:nvPr>
        </p:nvSpPr>
        <p:spPr/>
        <p:txBody>
          <a:bodyPr>
            <a:normAutofit/>
          </a:bodyPr>
          <a:lstStyle/>
          <a:p>
            <a:r>
              <a:rPr lang="en-US" sz="2000" dirty="0" smtClean="0"/>
              <a:t>What is inflation tax?</a:t>
            </a:r>
            <a:r>
              <a:rPr lang="en-US" sz="2000" dirty="0"/>
              <a:t> </a:t>
            </a:r>
            <a:endParaRPr lang="en-US" sz="2000" dirty="0" smtClean="0"/>
          </a:p>
          <a:p>
            <a:r>
              <a:rPr lang="en-US" sz="2000" dirty="0" smtClean="0"/>
              <a:t>Inflation </a:t>
            </a:r>
            <a:r>
              <a:rPr lang="en-US" sz="2000" dirty="0"/>
              <a:t>tax is not an actual tax paid to the government. It is a penalty for holding cash during high inflation. </a:t>
            </a:r>
          </a:p>
          <a:p>
            <a:endParaRPr lang="en-US" sz="2000" dirty="0" smtClean="0"/>
          </a:p>
          <a:p>
            <a:r>
              <a:rPr lang="en-US" sz="2000" dirty="0" smtClean="0"/>
              <a:t>Nominal interest rate = Real interest rate + Inflation rate</a:t>
            </a:r>
          </a:p>
        </p:txBody>
      </p:sp>
    </p:spTree>
    <p:extLst>
      <p:ext uri="{BB962C8B-B14F-4D97-AF65-F5344CB8AC3E}">
        <p14:creationId xmlns:p14="http://schemas.microsoft.com/office/powerpoint/2010/main" val="241825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Carry Tax vs. Inflation Tax</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4515801"/>
              </p:ext>
            </p:extLst>
          </p:nvPr>
        </p:nvGraphicFramePr>
        <p:xfrm>
          <a:off x="1262061" y="1828800"/>
          <a:ext cx="8354378" cy="2600960"/>
        </p:xfrm>
        <a:graphic>
          <a:graphicData uri="http://schemas.openxmlformats.org/drawingml/2006/table">
            <a:tbl>
              <a:tblPr firstRow="1" bandRow="1">
                <a:tableStyleId>{5C22544A-7EE6-4342-B048-85BDC9FD1C3A}</a:tableStyleId>
              </a:tblPr>
              <a:tblGrid>
                <a:gridCol w="4177189"/>
                <a:gridCol w="4177189"/>
              </a:tblGrid>
              <a:tr h="523240">
                <a:tc>
                  <a:txBody>
                    <a:bodyPr/>
                    <a:lstStyle/>
                    <a:p>
                      <a:r>
                        <a:rPr lang="en-US" dirty="0" smtClean="0"/>
                        <a:t>Carry Tax</a:t>
                      </a:r>
                      <a:endParaRPr lang="en-US" dirty="0"/>
                    </a:p>
                  </a:txBody>
                  <a:tcPr/>
                </a:tc>
                <a:tc>
                  <a:txBody>
                    <a:bodyPr/>
                    <a:lstStyle/>
                    <a:p>
                      <a:r>
                        <a:rPr lang="en-US" dirty="0" smtClean="0"/>
                        <a:t>Inflation Tax</a:t>
                      </a:r>
                      <a:endParaRPr lang="en-US" dirty="0"/>
                    </a:p>
                  </a:txBody>
                  <a:tcPr/>
                </a:tc>
              </a:tr>
              <a:tr h="523240">
                <a:tc>
                  <a:txBody>
                    <a:bodyPr/>
                    <a:lstStyle/>
                    <a:p>
                      <a:r>
                        <a:rPr lang="en-US" dirty="0" smtClean="0"/>
                        <a:t>Imposed</a:t>
                      </a:r>
                      <a:r>
                        <a:rPr lang="en-US" baseline="0" dirty="0" smtClean="0"/>
                        <a:t> temporarily</a:t>
                      </a:r>
                      <a:endParaRPr lang="en-US" dirty="0"/>
                    </a:p>
                  </a:txBody>
                  <a:tcPr/>
                </a:tc>
                <a:tc>
                  <a:txBody>
                    <a:bodyPr/>
                    <a:lstStyle/>
                    <a:p>
                      <a:r>
                        <a:rPr lang="en-US" dirty="0" smtClean="0"/>
                        <a:t>Permanent distortionary</a:t>
                      </a:r>
                      <a:endParaRPr lang="en-US" dirty="0"/>
                    </a:p>
                  </a:txBody>
                  <a:tcPr/>
                </a:tc>
              </a:tr>
              <a:tr h="523240">
                <a:tc>
                  <a:txBody>
                    <a:bodyPr/>
                    <a:lstStyle/>
                    <a:p>
                      <a:r>
                        <a:rPr lang="en-US" dirty="0" smtClean="0"/>
                        <a:t>No effect on  the opportunity cost of holding money</a:t>
                      </a:r>
                      <a:endParaRPr lang="en-US" dirty="0"/>
                    </a:p>
                  </a:txBody>
                  <a:tcPr/>
                </a:tc>
                <a:tc>
                  <a:txBody>
                    <a:bodyPr/>
                    <a:lstStyle/>
                    <a:p>
                      <a:r>
                        <a:rPr lang="en-US" dirty="0" smtClean="0"/>
                        <a:t>Effect on the opportunity cost of </a:t>
                      </a:r>
                    </a:p>
                    <a:p>
                      <a:r>
                        <a:rPr lang="en-US" dirty="0" smtClean="0"/>
                        <a:t>holding</a:t>
                      </a:r>
                      <a:r>
                        <a:rPr lang="en-US" baseline="0" dirty="0" smtClean="0"/>
                        <a:t> money</a:t>
                      </a:r>
                    </a:p>
                  </a:txBody>
                  <a:tcPr/>
                </a:tc>
              </a:tr>
              <a:tr h="523240">
                <a:tc>
                  <a:txBody>
                    <a:bodyPr/>
                    <a:lstStyle/>
                    <a:p>
                      <a:r>
                        <a:rPr lang="en-US" dirty="0" smtClean="0"/>
                        <a:t>Permanent administrative cost involved</a:t>
                      </a:r>
                      <a:r>
                        <a:rPr lang="en-US" baseline="0" dirty="0" smtClean="0"/>
                        <a:t> in operating and maintaining system</a:t>
                      </a:r>
                      <a:endParaRPr lang="en-US" dirty="0"/>
                    </a:p>
                  </a:txBody>
                  <a:tcPr/>
                </a:tc>
                <a:tc>
                  <a:txBody>
                    <a:bodyPr/>
                    <a:lstStyle/>
                    <a:p>
                      <a:r>
                        <a:rPr lang="en-US" baseline="0" dirty="0" smtClean="0"/>
                        <a:t>Relative low cost</a:t>
                      </a:r>
                    </a:p>
                  </a:txBody>
                  <a:tcPr/>
                </a:tc>
              </a:tr>
            </a:tbl>
          </a:graphicData>
        </a:graphic>
      </p:graphicFrame>
    </p:spTree>
    <p:extLst>
      <p:ext uri="{BB962C8B-B14F-4D97-AF65-F5344CB8AC3E}">
        <p14:creationId xmlns:p14="http://schemas.microsoft.com/office/powerpoint/2010/main" val="1449410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Open Market Operation in Long Bonds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7967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Notions of Liquidity Services</a:t>
            </a:r>
            <a:endParaRPr lang="en-US" dirty="0"/>
          </a:p>
        </p:txBody>
      </p:sp>
      <p:sp>
        <p:nvSpPr>
          <p:cNvPr id="3" name="Content Placeholder 2"/>
          <p:cNvSpPr>
            <a:spLocks noGrp="1"/>
          </p:cNvSpPr>
          <p:nvPr>
            <p:ph idx="1"/>
          </p:nvPr>
        </p:nvSpPr>
        <p:spPr/>
        <p:txBody>
          <a:bodyPr>
            <a:normAutofit/>
          </a:bodyPr>
          <a:lstStyle/>
          <a:p>
            <a:r>
              <a:rPr lang="en-US" sz="2000" dirty="0" smtClean="0"/>
              <a:t>Narrow liquidity services: provided by the medium of exchange allowing the public to economize on ”shopping time” in transactions. </a:t>
            </a:r>
          </a:p>
          <a:p>
            <a:r>
              <a:rPr lang="en-US" sz="2000" dirty="0" smtClean="0"/>
              <a:t>Broad liquidity services: a service yield provided by assets according to how easily they can be turned into cash, either by sale or be serving as collateral for external financing. </a:t>
            </a:r>
          </a:p>
          <a:p>
            <a:r>
              <a:rPr lang="en-US" sz="2000" dirty="0" smtClean="0"/>
              <a:t>External finance premium: imperfect information and costly enforcement of contacts created a wedge between the cost of fund raise externally and internal funds. </a:t>
            </a:r>
            <a:endParaRPr lang="en-US" sz="2000" dirty="0"/>
          </a:p>
        </p:txBody>
      </p:sp>
    </p:spTree>
    <p:extLst>
      <p:ext uri="{BB962C8B-B14F-4D97-AF65-F5344CB8AC3E}">
        <p14:creationId xmlns:p14="http://schemas.microsoft.com/office/powerpoint/2010/main" val="1739053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Banks and Open Market Purchases	</a:t>
            </a:r>
            <a:endParaRPr lang="en-US" dirty="0"/>
          </a:p>
        </p:txBody>
      </p:sp>
      <p:sp>
        <p:nvSpPr>
          <p:cNvPr id="3" name="Content Placeholder 2"/>
          <p:cNvSpPr>
            <a:spLocks noGrp="1"/>
          </p:cNvSpPr>
          <p:nvPr>
            <p:ph idx="1"/>
          </p:nvPr>
        </p:nvSpPr>
        <p:spPr/>
        <p:txBody>
          <a:bodyPr>
            <a:normAutofit/>
          </a:bodyPr>
          <a:lstStyle/>
          <a:p>
            <a:r>
              <a:rPr lang="en-US" sz="2000" dirty="0" smtClean="0"/>
              <a:t>Banks during economy depression:</a:t>
            </a:r>
          </a:p>
          <a:p>
            <a:pPr lvl="1"/>
            <a:r>
              <a:rPr lang="en-US" sz="1800" dirty="0"/>
              <a:t>Difficult to attract new borrowers without an accompanying decline in interest rates</a:t>
            </a:r>
          </a:p>
          <a:p>
            <a:pPr lvl="1"/>
            <a:r>
              <a:rPr lang="en-US" sz="1800" dirty="0"/>
              <a:t>External finance premium increases and acceptable borrowers harder to </a:t>
            </a:r>
            <a:r>
              <a:rPr lang="en-US" sz="1800" dirty="0" smtClean="0"/>
              <a:t>find</a:t>
            </a:r>
            <a:endParaRPr lang="en-US" sz="1800" dirty="0" smtClean="0"/>
          </a:p>
          <a:p>
            <a:r>
              <a:rPr lang="en-US" sz="2000" dirty="0" smtClean="0"/>
              <a:t>Open market purchase:</a:t>
            </a:r>
          </a:p>
          <a:p>
            <a:pPr lvl="1"/>
            <a:r>
              <a:rPr lang="en-US" sz="1800" dirty="0" smtClean="0"/>
              <a:t>Put cash in the hands of the nonbank public </a:t>
            </a:r>
            <a:endParaRPr lang="en-US" sz="1800" dirty="0"/>
          </a:p>
          <a:p>
            <a:pPr lvl="1"/>
            <a:endParaRPr lang="en-US" sz="1800" dirty="0"/>
          </a:p>
        </p:txBody>
      </p:sp>
    </p:spTree>
    <p:extLst>
      <p:ext uri="{BB962C8B-B14F-4D97-AF65-F5344CB8AC3E}">
        <p14:creationId xmlns:p14="http://schemas.microsoft.com/office/powerpoint/2010/main" val="165367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long bond?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30434429"/>
              </p:ext>
            </p:extLst>
          </p:nvPr>
        </p:nvGraphicFramePr>
        <p:xfrm>
          <a:off x="1262063" y="1828800"/>
          <a:ext cx="538257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6873240" y="1828800"/>
            <a:ext cx="3139440" cy="3170099"/>
          </a:xfrm>
          <a:prstGeom prst="rect">
            <a:avLst/>
          </a:prstGeom>
          <a:noFill/>
        </p:spPr>
        <p:txBody>
          <a:bodyPr wrap="square" rtlCol="0">
            <a:spAutoFit/>
          </a:bodyPr>
          <a:lstStyle/>
          <a:p>
            <a:endParaRPr lang="en-US" sz="2000" dirty="0" smtClean="0"/>
          </a:p>
          <a:p>
            <a:endParaRPr lang="en-US" sz="2000" dirty="0"/>
          </a:p>
          <a:p>
            <a:r>
              <a:rPr lang="en-US" sz="2000" dirty="0" smtClean="0"/>
              <a:t>Open market purchases that monetize longer-term bonds when interest rates are low could increase substantially broadly defined monetary liquidity.</a:t>
            </a:r>
            <a:endParaRPr lang="en-US" sz="2000" dirty="0"/>
          </a:p>
        </p:txBody>
      </p:sp>
    </p:spTree>
    <p:extLst>
      <p:ext uri="{BB962C8B-B14F-4D97-AF65-F5344CB8AC3E}">
        <p14:creationId xmlns:p14="http://schemas.microsoft.com/office/powerpoint/2010/main" val="7570822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Adverse Aggregate Demand Shock - example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4526710"/>
              </p:ext>
            </p:extLst>
          </p:nvPr>
        </p:nvGraphicFramePr>
        <p:xfrm>
          <a:off x="1262063" y="1828800"/>
          <a:ext cx="8594725"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7032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Depressed Economy in Asset Markets - example</a:t>
            </a:r>
            <a:endParaRPr lang="en-US" dirty="0"/>
          </a:p>
        </p:txBody>
      </p:sp>
      <p:sp>
        <p:nvSpPr>
          <p:cNvPr id="3" name="Content Placeholder 2"/>
          <p:cNvSpPr>
            <a:spLocks noGrp="1"/>
          </p:cNvSpPr>
          <p:nvPr>
            <p:ph idx="1"/>
          </p:nvPr>
        </p:nvSpPr>
        <p:spPr/>
        <p:txBody>
          <a:bodyPr/>
          <a:lstStyle/>
          <a:p>
            <a:r>
              <a:rPr lang="en-US" dirty="0" smtClean="0"/>
              <a:t>Consumption spending on durables (cars and houses) </a:t>
            </a:r>
          </a:p>
          <a:p>
            <a:r>
              <a:rPr lang="en-US" dirty="0" smtClean="0"/>
              <a:t>Price of durables   </a:t>
            </a:r>
          </a:p>
          <a:p>
            <a:r>
              <a:rPr lang="en-US" dirty="0" smtClean="0"/>
              <a:t>Firm profits and marginal product of capital </a:t>
            </a:r>
          </a:p>
          <a:p>
            <a:r>
              <a:rPr lang="en-US" dirty="0" smtClean="0"/>
              <a:t>Price of physical capital and claims to intellectual and organizational capital</a:t>
            </a:r>
          </a:p>
          <a:p>
            <a:pPr marL="0" indent="0">
              <a:buNone/>
            </a:pPr>
            <a:endParaRPr lang="en-US" dirty="0" smtClean="0"/>
          </a:p>
          <a:p>
            <a:r>
              <a:rPr lang="en-US" dirty="0" smtClean="0"/>
              <a:t>Also, the collapse in asset values reduces net worth, the capital of banks, and the value of collateral available for loans. This raises the external finance premium and depresses current spending further. </a:t>
            </a:r>
          </a:p>
          <a:p>
            <a:r>
              <a:rPr lang="en-US" dirty="0"/>
              <a:t>On net, the contraction increases the demand for liquidity services broadly defined. </a:t>
            </a:r>
          </a:p>
          <a:p>
            <a:endParaRPr lang="en-US" dirty="0" smtClean="0"/>
          </a:p>
          <a:p>
            <a:endParaRPr lang="en-US" dirty="0"/>
          </a:p>
        </p:txBody>
      </p:sp>
      <p:sp>
        <p:nvSpPr>
          <p:cNvPr id="4" name="Down Arrow 3"/>
          <p:cNvSpPr/>
          <p:nvPr/>
        </p:nvSpPr>
        <p:spPr>
          <a:xfrm>
            <a:off x="7327392" y="1828800"/>
            <a:ext cx="350520" cy="36576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 name="Down Arrow 4"/>
          <p:cNvSpPr/>
          <p:nvPr/>
        </p:nvSpPr>
        <p:spPr>
          <a:xfrm>
            <a:off x="3459480" y="2240280"/>
            <a:ext cx="350520" cy="36576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6" name="Down Arrow 5"/>
          <p:cNvSpPr/>
          <p:nvPr/>
        </p:nvSpPr>
        <p:spPr>
          <a:xfrm>
            <a:off x="6370320" y="2758440"/>
            <a:ext cx="350520" cy="36576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Down Arrow 6"/>
          <p:cNvSpPr/>
          <p:nvPr/>
        </p:nvSpPr>
        <p:spPr>
          <a:xfrm>
            <a:off x="9857232" y="3200400"/>
            <a:ext cx="350520" cy="365760"/>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3358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Monetary Transmission at the Interest Rate Floor </a:t>
            </a:r>
            <a:r>
              <a:rPr lang="mr-IN" sz="3600" dirty="0" smtClean="0"/>
              <a:t>–</a:t>
            </a:r>
            <a:r>
              <a:rPr lang="en-US" sz="3600" dirty="0" smtClean="0"/>
              <a:t> Portfolio Rebalancing Channel</a:t>
            </a:r>
            <a:endParaRPr lang="en-US" sz="3600" dirty="0"/>
          </a:p>
        </p:txBody>
      </p:sp>
      <p:sp>
        <p:nvSpPr>
          <p:cNvPr id="3" name="Content Placeholder 2"/>
          <p:cNvSpPr>
            <a:spLocks noGrp="1"/>
          </p:cNvSpPr>
          <p:nvPr>
            <p:ph idx="1"/>
          </p:nvPr>
        </p:nvSpPr>
        <p:spPr/>
        <p:txBody>
          <a:bodyPr/>
          <a:lstStyle/>
          <a:p>
            <a:endParaRPr lang="en-US" dirty="0" smtClean="0"/>
          </a:p>
          <a:p>
            <a:r>
              <a:rPr lang="en-US" sz="2000" dirty="0" smtClean="0"/>
              <a:t>Open market purchases reduce the high implicit marginal liquidity services yield on monetary assets</a:t>
            </a:r>
          </a:p>
          <a:p>
            <a:r>
              <a:rPr lang="en-US" sz="2000" dirty="0" smtClean="0"/>
              <a:t>Holders of monetary assets seek to rebalance their portfolio by acquiring less liquid assets</a:t>
            </a:r>
          </a:p>
          <a:p>
            <a:r>
              <a:rPr lang="en-US" sz="2000" dirty="0" smtClean="0"/>
              <a:t>Higher asset price</a:t>
            </a:r>
          </a:p>
          <a:p>
            <a:r>
              <a:rPr lang="mr-IN" sz="2000" dirty="0" smtClean="0"/>
              <a:t>……</a:t>
            </a:r>
            <a:endParaRPr lang="en-US" sz="2000" dirty="0"/>
          </a:p>
        </p:txBody>
      </p:sp>
    </p:spTree>
    <p:extLst>
      <p:ext uri="{BB962C8B-B14F-4D97-AF65-F5344CB8AC3E}">
        <p14:creationId xmlns:p14="http://schemas.microsoft.com/office/powerpoint/2010/main" val="350655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Marvin </a:t>
            </a:r>
            <a:r>
              <a:rPr lang="en-US" dirty="0" err="1" smtClean="0"/>
              <a:t>Goodfriend</a:t>
            </a:r>
            <a:endParaRPr lang="en-US" dirty="0"/>
          </a:p>
        </p:txBody>
      </p:sp>
      <p:sp>
        <p:nvSpPr>
          <p:cNvPr id="3" name="Content Placeholder 2"/>
          <p:cNvSpPr>
            <a:spLocks noGrp="1"/>
          </p:cNvSpPr>
          <p:nvPr>
            <p:ph idx="1"/>
          </p:nvPr>
        </p:nvSpPr>
        <p:spPr>
          <a:xfrm>
            <a:off x="1371600" y="2286000"/>
            <a:ext cx="4287078" cy="3399183"/>
          </a:xfrm>
        </p:spPr>
        <p:txBody>
          <a:bodyPr>
            <a:normAutofit/>
          </a:bodyPr>
          <a:lstStyle/>
          <a:p>
            <a:r>
              <a:rPr lang="en-US" sz="2000" dirty="0"/>
              <a:t>D</a:t>
            </a:r>
            <a:r>
              <a:rPr lang="en-US" sz="2000" dirty="0" smtClean="0"/>
              <a:t>irector </a:t>
            </a:r>
            <a:r>
              <a:rPr lang="en-US" sz="2000" dirty="0"/>
              <a:t>of research and policy advisor at the Federal Reserve Bank of </a:t>
            </a:r>
            <a:r>
              <a:rPr lang="en-US" sz="2000" dirty="0" smtClean="0"/>
              <a:t>Richmond</a:t>
            </a:r>
            <a:r>
              <a:rPr lang="en-US" sz="2000" dirty="0"/>
              <a:t> </a:t>
            </a:r>
            <a:r>
              <a:rPr lang="en-US" sz="2000" dirty="0" smtClean="0"/>
              <a:t>from 1993 to 2005.</a:t>
            </a:r>
          </a:p>
          <a:p>
            <a:r>
              <a:rPr lang="en-US" sz="2000" dirty="0" smtClean="0"/>
              <a:t>This paper was published in 2000.</a:t>
            </a:r>
            <a:endParaRPr lang="en-US" sz="2000" dirty="0"/>
          </a:p>
        </p:txBody>
      </p:sp>
      <p:pic>
        <p:nvPicPr>
          <p:cNvPr id="4" name="Picture 3"/>
          <p:cNvPicPr>
            <a:picLocks noChangeAspect="1"/>
          </p:cNvPicPr>
          <p:nvPr/>
        </p:nvPicPr>
        <p:blipFill>
          <a:blip r:embed="rId2"/>
          <a:stretch>
            <a:fillRect/>
          </a:stretch>
        </p:blipFill>
        <p:spPr>
          <a:xfrm>
            <a:off x="6108192" y="1813891"/>
            <a:ext cx="4394200" cy="4343400"/>
          </a:xfrm>
          <a:prstGeom prst="rect">
            <a:avLst/>
          </a:prstGeom>
        </p:spPr>
      </p:pic>
    </p:spTree>
    <p:extLst>
      <p:ext uri="{BB962C8B-B14F-4D97-AF65-F5344CB8AC3E}">
        <p14:creationId xmlns:p14="http://schemas.microsoft.com/office/powerpoint/2010/main" val="11081576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Monetary Transmission at the Interest Rate Floor </a:t>
            </a:r>
            <a:r>
              <a:rPr lang="mr-IN" sz="4000" dirty="0"/>
              <a:t>–</a:t>
            </a:r>
            <a:r>
              <a:rPr lang="en-US" sz="4000" dirty="0"/>
              <a:t> </a:t>
            </a:r>
            <a:r>
              <a:rPr lang="en-US" sz="4000" dirty="0" smtClean="0"/>
              <a:t>Credit Channel</a:t>
            </a:r>
            <a:endParaRPr lang="en-US" sz="4000" dirty="0"/>
          </a:p>
        </p:txBody>
      </p:sp>
      <p:sp>
        <p:nvSpPr>
          <p:cNvPr id="3" name="Content Placeholder 2"/>
          <p:cNvSpPr>
            <a:spLocks noGrp="1"/>
          </p:cNvSpPr>
          <p:nvPr>
            <p:ph idx="1"/>
          </p:nvPr>
        </p:nvSpPr>
        <p:spPr/>
        <p:txBody>
          <a:bodyPr/>
          <a:lstStyle/>
          <a:p>
            <a:endParaRPr lang="en-US" dirty="0" smtClean="0"/>
          </a:p>
          <a:p>
            <a:r>
              <a:rPr lang="en-US" dirty="0" smtClean="0"/>
              <a:t>Open </a:t>
            </a:r>
            <a:r>
              <a:rPr lang="en-US" dirty="0"/>
              <a:t>market purchases reduce </a:t>
            </a:r>
            <a:r>
              <a:rPr lang="en-US" dirty="0" smtClean="0"/>
              <a:t>external finance premium</a:t>
            </a:r>
          </a:p>
          <a:p>
            <a:r>
              <a:rPr lang="en-US" dirty="0" smtClean="0"/>
              <a:t>Collateral value reflate, net worth increase</a:t>
            </a:r>
          </a:p>
          <a:p>
            <a:r>
              <a:rPr lang="en-US" dirty="0" smtClean="0"/>
              <a:t>Credit spreads narrow</a:t>
            </a:r>
          </a:p>
          <a:p>
            <a:r>
              <a:rPr lang="en-US" dirty="0" smtClean="0"/>
              <a:t>Spending increases because the cost of borrowing falls</a:t>
            </a:r>
          </a:p>
          <a:p>
            <a:r>
              <a:rPr lang="mr-IN" dirty="0" smtClean="0"/>
              <a:t>……</a:t>
            </a:r>
            <a:r>
              <a:rPr lang="en-US" dirty="0" smtClean="0"/>
              <a:t> </a:t>
            </a:r>
            <a:endParaRPr lang="en-US" dirty="0"/>
          </a:p>
          <a:p>
            <a:endParaRPr lang="en-US" dirty="0"/>
          </a:p>
        </p:txBody>
      </p:sp>
    </p:spTree>
    <p:extLst>
      <p:ext uri="{BB962C8B-B14F-4D97-AF65-F5344CB8AC3E}">
        <p14:creationId xmlns:p14="http://schemas.microsoft.com/office/powerpoint/2010/main" val="11103303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Monetary Transfers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40850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Transfers		</a:t>
            </a:r>
            <a:endParaRPr lang="en-US" dirty="0"/>
          </a:p>
        </p:txBody>
      </p:sp>
      <p:sp>
        <p:nvSpPr>
          <p:cNvPr id="3" name="Content Placeholder 2"/>
          <p:cNvSpPr>
            <a:spLocks noGrp="1"/>
          </p:cNvSpPr>
          <p:nvPr>
            <p:ph idx="1"/>
          </p:nvPr>
        </p:nvSpPr>
        <p:spPr/>
        <p:txBody>
          <a:bodyPr>
            <a:normAutofit/>
          </a:bodyPr>
          <a:lstStyle/>
          <a:p>
            <a:r>
              <a:rPr lang="en-US" sz="2000" dirty="0" smtClean="0"/>
              <a:t>Monetary transfer: to inject money directly to the public</a:t>
            </a:r>
          </a:p>
          <a:p>
            <a:r>
              <a:rPr lang="en-US" sz="2000" dirty="0"/>
              <a:t>F</a:t>
            </a:r>
            <a:r>
              <a:rPr lang="en-US" sz="2000" dirty="0" smtClean="0"/>
              <a:t>or example, monetary transfer can be achieve by cutting taxes.</a:t>
            </a:r>
          </a:p>
          <a:p>
            <a:r>
              <a:rPr lang="en-US" sz="2000" dirty="0" smtClean="0"/>
              <a:t>A central bank would transfer money to the public by buying long bonds at low or negative nominal interest and subsequently selling them back to the public with unexpected capital losses. </a:t>
            </a:r>
            <a:endParaRPr lang="en-US" sz="2000" dirty="0"/>
          </a:p>
        </p:txBody>
      </p:sp>
    </p:spTree>
    <p:extLst>
      <p:ext uri="{BB962C8B-B14F-4D97-AF65-F5344CB8AC3E}">
        <p14:creationId xmlns:p14="http://schemas.microsoft.com/office/powerpoint/2010/main" val="1023704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Possible Results</a:t>
            </a:r>
            <a:endParaRPr lang="en-US" dirty="0"/>
          </a:p>
        </p:txBody>
      </p:sp>
      <p:sp>
        <p:nvSpPr>
          <p:cNvPr id="3" name="Content Placeholder 2"/>
          <p:cNvSpPr>
            <a:spLocks noGrp="1"/>
          </p:cNvSpPr>
          <p:nvPr>
            <p:ph idx="1"/>
          </p:nvPr>
        </p:nvSpPr>
        <p:spPr/>
        <p:txBody>
          <a:bodyPr>
            <a:normAutofit/>
          </a:bodyPr>
          <a:lstStyle/>
          <a:p>
            <a:r>
              <a:rPr lang="en-US" sz="2000" dirty="0" smtClean="0"/>
              <a:t>Result 1: the economic recovery raises income and real wealth enough to absorb the monetary transfers as permanent additions to the public’s desired stock of monetary asset.</a:t>
            </a:r>
          </a:p>
          <a:p>
            <a:r>
              <a:rPr lang="en-US" sz="2000" dirty="0" smtClean="0"/>
              <a:t>Result 2: the public’s demand for money does not rise to absorb the monetary transfers after the economy recovers. In this case,  central bank would reverse any monetary transfers expected to create inflation. </a:t>
            </a:r>
            <a:endParaRPr lang="en-US" sz="2000" dirty="0"/>
          </a:p>
        </p:txBody>
      </p:sp>
    </p:spTree>
    <p:extLst>
      <p:ext uri="{BB962C8B-B14F-4D97-AF65-F5344CB8AC3E}">
        <p14:creationId xmlns:p14="http://schemas.microsoft.com/office/powerpoint/2010/main" val="11278093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Monetary Transfer Reverse	</a:t>
            </a:r>
            <a:endParaRPr lang="en-US" dirty="0"/>
          </a:p>
        </p:txBody>
      </p:sp>
      <p:sp>
        <p:nvSpPr>
          <p:cNvPr id="3" name="Content Placeholder 2"/>
          <p:cNvSpPr>
            <a:spLocks noGrp="1"/>
          </p:cNvSpPr>
          <p:nvPr>
            <p:ph idx="1"/>
          </p:nvPr>
        </p:nvSpPr>
        <p:spPr/>
        <p:txBody>
          <a:bodyPr>
            <a:normAutofit/>
          </a:bodyPr>
          <a:lstStyle/>
          <a:p>
            <a:r>
              <a:rPr lang="en-US" sz="2000" dirty="0" smtClean="0"/>
              <a:t>Method 1: the government could temporarily increase taxes relative to spending</a:t>
            </a:r>
          </a:p>
          <a:p>
            <a:r>
              <a:rPr lang="en-US" sz="2000" dirty="0" smtClean="0"/>
              <a:t>Method 2: the central bank could sell securities, in which case the public would receive a stream of interest payments matched by an offsetting stream of higher taxes. </a:t>
            </a:r>
            <a:endParaRPr lang="en-US" sz="2000" dirty="0"/>
          </a:p>
        </p:txBody>
      </p:sp>
    </p:spTree>
    <p:extLst>
      <p:ext uri="{BB962C8B-B14F-4D97-AF65-F5344CB8AC3E}">
        <p14:creationId xmlns:p14="http://schemas.microsoft.com/office/powerpoint/2010/main" val="16143042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Quantitative Policy Challenges</a:t>
            </a:r>
            <a:endParaRPr lang="en-US" dirty="0"/>
          </a:p>
        </p:txBody>
      </p:sp>
      <p:sp>
        <p:nvSpPr>
          <p:cNvPr id="3" name="Content Placeholder 2"/>
          <p:cNvSpPr>
            <a:spLocks noGrp="1"/>
          </p:cNvSpPr>
          <p:nvPr>
            <p:ph idx="1"/>
          </p:nvPr>
        </p:nvSpPr>
        <p:spPr/>
        <p:txBody>
          <a:bodyPr>
            <a:normAutofit/>
          </a:bodyPr>
          <a:lstStyle/>
          <a:p>
            <a:r>
              <a:rPr lang="en-US" sz="2000" dirty="0" smtClean="0"/>
              <a:t>Quantitative policy would lack credibility if a central bank were unable to take capital losses</a:t>
            </a:r>
          </a:p>
          <a:p>
            <a:r>
              <a:rPr lang="en-US" sz="2000" dirty="0" smtClean="0"/>
              <a:t>Quantitative policy results in a permanent increase of government debt in the hands of the public</a:t>
            </a:r>
          </a:p>
          <a:p>
            <a:r>
              <a:rPr lang="en-US" sz="2000" dirty="0" smtClean="0"/>
              <a:t>Quantitative policy would lack credibility if the country were unwilling to accept a increased government debt  </a:t>
            </a:r>
            <a:endParaRPr lang="en-US" sz="2000" dirty="0"/>
          </a:p>
        </p:txBody>
      </p:sp>
    </p:spTree>
    <p:extLst>
      <p:ext uri="{BB962C8B-B14F-4D97-AF65-F5344CB8AC3E}">
        <p14:creationId xmlns:p14="http://schemas.microsoft.com/office/powerpoint/2010/main" val="356487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Solve the Issue?</a:t>
            </a:r>
            <a:endParaRPr lang="en-US" dirty="0"/>
          </a:p>
        </p:txBody>
      </p:sp>
      <p:sp>
        <p:nvSpPr>
          <p:cNvPr id="3" name="Content Placeholder 2"/>
          <p:cNvSpPr>
            <a:spLocks noGrp="1"/>
          </p:cNvSpPr>
          <p:nvPr>
            <p:ph idx="1"/>
          </p:nvPr>
        </p:nvSpPr>
        <p:spPr/>
        <p:txBody>
          <a:bodyPr>
            <a:normAutofit/>
          </a:bodyPr>
          <a:lstStyle/>
          <a:p>
            <a:r>
              <a:rPr lang="en-US" sz="2000" dirty="0" smtClean="0"/>
              <a:t>Treasury could agree to indemnify the central bank against capital losses</a:t>
            </a:r>
          </a:p>
          <a:p>
            <a:r>
              <a:rPr lang="en-US" sz="2000" dirty="0" smtClean="0"/>
              <a:t>Treasury supports monetary policy with fiscal policy (for example, increasing government debt in the hands of the public)</a:t>
            </a:r>
            <a:endParaRPr lang="en-US" sz="2000" dirty="0"/>
          </a:p>
        </p:txBody>
      </p:sp>
    </p:spTree>
    <p:extLst>
      <p:ext uri="{BB962C8B-B14F-4D97-AF65-F5344CB8AC3E}">
        <p14:creationId xmlns:p14="http://schemas.microsoft.com/office/powerpoint/2010/main" val="1238835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My Thoughts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33778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a:t>
            </a:r>
            <a:endParaRPr lang="en-US" dirty="0"/>
          </a:p>
        </p:txBody>
      </p:sp>
      <p:sp>
        <p:nvSpPr>
          <p:cNvPr id="3" name="Content Placeholder 2"/>
          <p:cNvSpPr>
            <a:spLocks noGrp="1"/>
          </p:cNvSpPr>
          <p:nvPr>
            <p:ph idx="1"/>
          </p:nvPr>
        </p:nvSpPr>
        <p:spPr/>
        <p:txBody>
          <a:bodyPr/>
          <a:lstStyle/>
          <a:p>
            <a:r>
              <a:rPr lang="en-US" dirty="0" smtClean="0"/>
              <a:t>Relative applicable as of 2000</a:t>
            </a:r>
          </a:p>
          <a:p>
            <a:r>
              <a:rPr lang="en-US" dirty="0" smtClean="0"/>
              <a:t>The ideas of carry tax and monetary transfer are relative creative</a:t>
            </a:r>
          </a:p>
          <a:p>
            <a:r>
              <a:rPr lang="en-US" dirty="0" smtClean="0"/>
              <a:t>Rich information</a:t>
            </a:r>
            <a:endParaRPr lang="en-US" dirty="0"/>
          </a:p>
        </p:txBody>
      </p:sp>
    </p:spTree>
    <p:extLst>
      <p:ext uri="{BB962C8B-B14F-4D97-AF65-F5344CB8AC3E}">
        <p14:creationId xmlns:p14="http://schemas.microsoft.com/office/powerpoint/2010/main" val="1786664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Thoughts	</a:t>
            </a:r>
            <a:endParaRPr lang="en-US" dirty="0"/>
          </a:p>
        </p:txBody>
      </p:sp>
      <p:sp>
        <p:nvSpPr>
          <p:cNvPr id="3" name="Content Placeholder 2"/>
          <p:cNvSpPr>
            <a:spLocks noGrp="1"/>
          </p:cNvSpPr>
          <p:nvPr>
            <p:ph idx="1"/>
          </p:nvPr>
        </p:nvSpPr>
        <p:spPr/>
        <p:txBody>
          <a:bodyPr/>
          <a:lstStyle/>
          <a:p>
            <a:r>
              <a:rPr lang="en-US" sz="2000" dirty="0" smtClean="0"/>
              <a:t>This paper is aged</a:t>
            </a:r>
          </a:p>
          <a:p>
            <a:r>
              <a:rPr lang="en-US" sz="2000" dirty="0" smtClean="0"/>
              <a:t>Negative interest rate is not the best choice</a:t>
            </a:r>
          </a:p>
          <a:p>
            <a:r>
              <a:rPr lang="en-US" sz="2000" dirty="0" smtClean="0"/>
              <a:t>It is really had to decide what is the most appropriate way to impose tax or do quantitative easing</a:t>
            </a:r>
          </a:p>
          <a:p>
            <a:r>
              <a:rPr lang="en-US" sz="2000" dirty="0" smtClean="0"/>
              <a:t>Relationship between Treasury and Central Bank!</a:t>
            </a:r>
          </a:p>
          <a:p>
            <a:endParaRPr lang="en-US" dirty="0"/>
          </a:p>
        </p:txBody>
      </p:sp>
    </p:spTree>
    <p:extLst>
      <p:ext uri="{BB962C8B-B14F-4D97-AF65-F5344CB8AC3E}">
        <p14:creationId xmlns:p14="http://schemas.microsoft.com/office/powerpoint/2010/main" val="37278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zero bound problem</a:t>
            </a:r>
            <a:endParaRPr lang="en-US"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Fisher pointed that if a commodity could be stored </a:t>
            </a:r>
            <a:r>
              <a:rPr lang="en-US" sz="2000" dirty="0" err="1" smtClean="0"/>
              <a:t>costlessly</a:t>
            </a:r>
            <a:r>
              <a:rPr lang="en-US" sz="2000" dirty="0" smtClean="0"/>
              <a:t> over time, then the rate of interest in units of that commodity could never fall below zero. </a:t>
            </a:r>
          </a:p>
          <a:p>
            <a:r>
              <a:rPr lang="en-US" sz="2000" dirty="0" smtClean="0"/>
              <a:t>No one will lend money at negative nominal interest if cash is costless to carry over time. </a:t>
            </a:r>
          </a:p>
          <a:p>
            <a:endParaRPr lang="en-US" sz="2000" dirty="0"/>
          </a:p>
          <a:p>
            <a:endParaRPr lang="en-US" sz="2000" dirty="0" smtClean="0"/>
          </a:p>
        </p:txBody>
      </p:sp>
    </p:spTree>
    <p:extLst>
      <p:ext uri="{BB962C8B-B14F-4D97-AF65-F5344CB8AC3E}">
        <p14:creationId xmlns:p14="http://schemas.microsoft.com/office/powerpoint/2010/main" val="14355997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Government Debt as % of GDP</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p:nvPr/>
        </p:nvPicPr>
        <p:blipFill>
          <a:blip r:embed="rId2"/>
          <a:stretch>
            <a:fillRect/>
          </a:stretch>
        </p:blipFill>
        <p:spPr>
          <a:xfrm>
            <a:off x="1261872" y="1905158"/>
            <a:ext cx="8595360" cy="4274979"/>
          </a:xfrm>
          <a:prstGeom prst="rect">
            <a:avLst/>
          </a:prstGeom>
        </p:spPr>
      </p:pic>
    </p:spTree>
    <p:extLst>
      <p:ext uri="{BB962C8B-B14F-4D97-AF65-F5344CB8AC3E}">
        <p14:creationId xmlns:p14="http://schemas.microsoft.com/office/powerpoint/2010/main" val="6330591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Government Debt in Public</a:t>
            </a:r>
            <a:endParaRPr lang="en-US" dirty="0"/>
          </a:p>
        </p:txBody>
      </p:sp>
      <p:pic>
        <p:nvPicPr>
          <p:cNvPr id="4" name="Content Placeholder 3"/>
          <p:cNvPicPr>
            <a:picLocks noGrp="1"/>
          </p:cNvPicPr>
          <p:nvPr>
            <p:ph idx="1"/>
          </p:nvPr>
        </p:nvPicPr>
        <p:blipFill>
          <a:blip r:embed="rId2"/>
          <a:stretch>
            <a:fillRect/>
          </a:stretch>
        </p:blipFill>
        <p:spPr>
          <a:xfrm>
            <a:off x="1262063" y="2270058"/>
            <a:ext cx="8594725" cy="3468822"/>
          </a:xfrm>
          <a:prstGeom prst="rect">
            <a:avLst/>
          </a:prstGeom>
        </p:spPr>
      </p:pic>
    </p:spTree>
    <p:extLst>
      <p:ext uri="{BB962C8B-B14F-4D97-AF65-F5344CB8AC3E}">
        <p14:creationId xmlns:p14="http://schemas.microsoft.com/office/powerpoint/2010/main" val="17855036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p:txBody>
          <a:bodyPr/>
          <a:lstStyle/>
          <a:p>
            <a:r>
              <a:rPr lang="en-US" dirty="0" smtClean="0"/>
              <a:t>Overcoming the Zero Bound on Interest Rate Policy</a:t>
            </a:r>
          </a:p>
          <a:p>
            <a:r>
              <a:rPr lang="en-US" dirty="0" smtClean="0"/>
              <a:t>Source: Journal of Money, Credit and Banking, Vol. 32, No. 4, Part 2: Monetary Policy in a Low-Inflation Environment (Nov., 2000), pp. 1007-1035</a:t>
            </a:r>
          </a:p>
          <a:p>
            <a:r>
              <a:rPr lang="en-US" dirty="0" smtClean="0"/>
              <a:t>Published by: Ohio State University Press</a:t>
            </a:r>
          </a:p>
          <a:p>
            <a:r>
              <a:rPr lang="en-US" dirty="0" smtClean="0"/>
              <a:t>Stable URL: http://</a:t>
            </a:r>
            <a:r>
              <a:rPr lang="en-US" dirty="0" err="1" smtClean="0"/>
              <a:t>www.jstor.org</a:t>
            </a:r>
            <a:r>
              <a:rPr lang="en-US" dirty="0" smtClean="0"/>
              <a:t>/stable/2601157</a:t>
            </a:r>
            <a:endParaRPr lang="en-US" dirty="0"/>
          </a:p>
        </p:txBody>
      </p:sp>
    </p:spTree>
    <p:extLst>
      <p:ext uri="{BB962C8B-B14F-4D97-AF65-F5344CB8AC3E}">
        <p14:creationId xmlns:p14="http://schemas.microsoft.com/office/powerpoint/2010/main" val="922769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Thank you</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5617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it is an issue	</a:t>
            </a:r>
            <a:endParaRPr lang="en-US" dirty="0"/>
          </a:p>
        </p:txBody>
      </p:sp>
      <p:sp>
        <p:nvSpPr>
          <p:cNvPr id="3" name="Content Placeholder 2"/>
          <p:cNvSpPr>
            <a:spLocks noGrp="1"/>
          </p:cNvSpPr>
          <p:nvPr>
            <p:ph idx="1"/>
          </p:nvPr>
        </p:nvSpPr>
        <p:spPr>
          <a:xfrm>
            <a:off x="1261872" y="1828800"/>
            <a:ext cx="8595360" cy="2743199"/>
          </a:xfrm>
        </p:spPr>
        <p:txBody>
          <a:bodyPr>
            <a:normAutofit lnSpcReduction="10000"/>
          </a:bodyPr>
          <a:lstStyle/>
          <a:p>
            <a:endParaRPr lang="en-US" sz="2000" dirty="0" smtClean="0"/>
          </a:p>
          <a:p>
            <a:r>
              <a:rPr lang="en-US" sz="2000" dirty="0" smtClean="0"/>
              <a:t>Real interest rates must fluctuate to stabilize the economy over the business cycle. Negative </a:t>
            </a:r>
            <a:r>
              <a:rPr lang="en-US" sz="2000" dirty="0"/>
              <a:t>real interest rates may have helped the economy to recover from recession in the past, particularly in the periods of financial market stress. </a:t>
            </a:r>
            <a:endParaRPr lang="en-US" sz="2000" dirty="0" smtClean="0"/>
          </a:p>
          <a:p>
            <a:r>
              <a:rPr lang="en-US" sz="2000" dirty="0"/>
              <a:t>D</a:t>
            </a:r>
            <a:r>
              <a:rPr lang="en-US" sz="2000" dirty="0" smtClean="0"/>
              <a:t>eflation </a:t>
            </a:r>
            <a:r>
              <a:rPr lang="en-US" sz="2000" dirty="0"/>
              <a:t>expectations in economic downturns can actually raise expected real </a:t>
            </a:r>
            <a:r>
              <a:rPr lang="en-US" sz="2000" dirty="0" smtClean="0"/>
              <a:t>interest </a:t>
            </a:r>
            <a:r>
              <a:rPr lang="en-US" sz="2000" dirty="0"/>
              <a:t>rates when nominal rates are at the zero bound, with perverse effects on demand and employment. </a:t>
            </a:r>
          </a:p>
          <a:p>
            <a:endParaRPr lang="en-US" dirty="0"/>
          </a:p>
        </p:txBody>
      </p:sp>
      <p:sp>
        <p:nvSpPr>
          <p:cNvPr id="4" name="TextBox 3"/>
          <p:cNvSpPr txBox="1"/>
          <p:nvPr/>
        </p:nvSpPr>
        <p:spPr>
          <a:xfrm>
            <a:off x="1737360" y="4709477"/>
            <a:ext cx="7178040" cy="400110"/>
          </a:xfrm>
          <a:prstGeom prst="rect">
            <a:avLst/>
          </a:prstGeom>
          <a:noFill/>
        </p:spPr>
        <p:txBody>
          <a:bodyPr wrap="square" rtlCol="0">
            <a:spAutoFit/>
          </a:bodyPr>
          <a:lstStyle/>
          <a:p>
            <a:r>
              <a:rPr lang="en-US" sz="2000" dirty="0" smtClean="0"/>
              <a:t>Nominal interest rate = Real interest rate + inflation rate</a:t>
            </a:r>
            <a:endParaRPr lang="en-US" sz="2000" dirty="0"/>
          </a:p>
        </p:txBody>
      </p:sp>
    </p:spTree>
    <p:extLst>
      <p:ext uri="{BB962C8B-B14F-4D97-AF65-F5344CB8AC3E}">
        <p14:creationId xmlns:p14="http://schemas.microsoft.com/office/powerpoint/2010/main" val="988381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Short-term interest rate</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1150" y="1828800"/>
            <a:ext cx="8296551" cy="4351338"/>
          </a:xfrm>
        </p:spPr>
      </p:pic>
      <p:sp>
        <p:nvSpPr>
          <p:cNvPr id="5" name="TextBox 4"/>
          <p:cNvSpPr txBox="1"/>
          <p:nvPr/>
        </p:nvSpPr>
        <p:spPr>
          <a:xfrm>
            <a:off x="1411150" y="6400800"/>
            <a:ext cx="8296551" cy="338554"/>
          </a:xfrm>
          <a:prstGeom prst="rect">
            <a:avLst/>
          </a:prstGeom>
          <a:noFill/>
        </p:spPr>
        <p:txBody>
          <a:bodyPr wrap="square" rtlCol="0">
            <a:spAutoFit/>
          </a:bodyPr>
          <a:lstStyle/>
          <a:p>
            <a:r>
              <a:rPr lang="zh-CN" altLang="en-US" sz="1600" dirty="0" smtClean="0"/>
              <a:t>* </a:t>
            </a:r>
            <a:r>
              <a:rPr lang="en-US" altLang="zh-CN" sz="1600" dirty="0" smtClean="0"/>
              <a:t>Graph from </a:t>
            </a:r>
            <a:r>
              <a:rPr lang="en-US" sz="1600" dirty="0" smtClean="0"/>
              <a:t>https://</a:t>
            </a:r>
            <a:r>
              <a:rPr lang="en-US" sz="1600" dirty="0" err="1" smtClean="0"/>
              <a:t>data.oecd.org</a:t>
            </a:r>
            <a:r>
              <a:rPr lang="en-US" sz="1600" dirty="0" smtClean="0"/>
              <a:t>/interest</a:t>
            </a:r>
            <a:endParaRPr lang="en-US" sz="1600" dirty="0"/>
          </a:p>
        </p:txBody>
      </p:sp>
    </p:spTree>
    <p:extLst>
      <p:ext uri="{BB962C8B-B14F-4D97-AF65-F5344CB8AC3E}">
        <p14:creationId xmlns:p14="http://schemas.microsoft.com/office/powerpoint/2010/main" val="1927244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848088" cy="1242378"/>
          </a:xfrm>
        </p:spPr>
        <p:txBody>
          <a:bodyPr/>
          <a:lstStyle/>
          <a:p>
            <a:r>
              <a:rPr lang="en-US" smtClean="0"/>
              <a:t>2018 Short-term </a:t>
            </a:r>
            <a:r>
              <a:rPr lang="en-US" dirty="0" smtClean="0"/>
              <a:t>interest </a:t>
            </a:r>
            <a:r>
              <a:rPr lang="en-US" smtClean="0"/>
              <a:t>rate forecast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6315" y="1828800"/>
            <a:ext cx="8306220" cy="4351338"/>
          </a:xfrm>
        </p:spPr>
      </p:pic>
      <p:sp>
        <p:nvSpPr>
          <p:cNvPr id="5" name="TextBox 4"/>
          <p:cNvSpPr txBox="1"/>
          <p:nvPr/>
        </p:nvSpPr>
        <p:spPr>
          <a:xfrm>
            <a:off x="1411150" y="6400800"/>
            <a:ext cx="8296551" cy="338554"/>
          </a:xfrm>
          <a:prstGeom prst="rect">
            <a:avLst/>
          </a:prstGeom>
          <a:noFill/>
        </p:spPr>
        <p:txBody>
          <a:bodyPr wrap="square" rtlCol="0">
            <a:spAutoFit/>
          </a:bodyPr>
          <a:lstStyle/>
          <a:p>
            <a:r>
              <a:rPr lang="zh-CN" altLang="en-US" sz="1600" dirty="0" smtClean="0"/>
              <a:t>* </a:t>
            </a:r>
            <a:r>
              <a:rPr lang="en-US" altLang="zh-CN" sz="1600" dirty="0" smtClean="0"/>
              <a:t>Graph from </a:t>
            </a:r>
            <a:r>
              <a:rPr lang="en-US" sz="1600" dirty="0" smtClean="0"/>
              <a:t>https://</a:t>
            </a:r>
            <a:r>
              <a:rPr lang="en-US" sz="1600" dirty="0" err="1" smtClean="0"/>
              <a:t>data.oecd.org</a:t>
            </a:r>
            <a:r>
              <a:rPr lang="en-US" sz="1600" dirty="0" smtClean="0"/>
              <a:t>/interest</a:t>
            </a:r>
            <a:endParaRPr lang="en-US" sz="1600" dirty="0"/>
          </a:p>
        </p:txBody>
      </p:sp>
    </p:spTree>
    <p:extLst>
      <p:ext uri="{BB962C8B-B14F-4D97-AF65-F5344CB8AC3E}">
        <p14:creationId xmlns:p14="http://schemas.microsoft.com/office/powerpoint/2010/main" val="999159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1560" y="365760"/>
            <a:ext cx="9902952" cy="1325562"/>
          </a:xfrm>
        </p:spPr>
        <p:txBody>
          <a:bodyPr/>
          <a:lstStyle/>
          <a:p>
            <a:r>
              <a:rPr lang="en-US" dirty="0" smtClean="0"/>
              <a:t>Three options to </a:t>
            </a:r>
            <a:r>
              <a:rPr lang="en-US" smtClean="0"/>
              <a:t>overcome zero bound</a:t>
            </a:r>
            <a:endParaRPr lang="en-US" dirty="0"/>
          </a:p>
        </p:txBody>
      </p:sp>
      <p:sp>
        <p:nvSpPr>
          <p:cNvPr id="3" name="Content Placeholder 2"/>
          <p:cNvSpPr>
            <a:spLocks noGrp="1"/>
          </p:cNvSpPr>
          <p:nvPr>
            <p:ph idx="1"/>
          </p:nvPr>
        </p:nvSpPr>
        <p:spPr/>
        <p:txBody>
          <a:bodyPr>
            <a:normAutofit/>
          </a:bodyPr>
          <a:lstStyle/>
          <a:p>
            <a:endParaRPr lang="en-US" sz="2800" dirty="0" smtClean="0"/>
          </a:p>
          <a:p>
            <a:r>
              <a:rPr lang="en-US" sz="2800" dirty="0" smtClean="0"/>
              <a:t>A carry tax on money</a:t>
            </a:r>
          </a:p>
          <a:p>
            <a:r>
              <a:rPr lang="en-US" sz="2800" dirty="0" smtClean="0"/>
              <a:t>Open market operation in long bonds</a:t>
            </a:r>
          </a:p>
          <a:p>
            <a:r>
              <a:rPr lang="en-US" sz="2800" dirty="0" smtClean="0"/>
              <a:t>Monetary transfers</a:t>
            </a:r>
            <a:endParaRPr lang="en-US" sz="2800" dirty="0"/>
          </a:p>
        </p:txBody>
      </p:sp>
    </p:spTree>
    <p:extLst>
      <p:ext uri="{BB962C8B-B14F-4D97-AF65-F5344CB8AC3E}">
        <p14:creationId xmlns:p14="http://schemas.microsoft.com/office/powerpoint/2010/main" val="551829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Carry Tax on Money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92983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Imposing the Carry Tax</a:t>
            </a:r>
            <a:endParaRPr lang="en-US" dirty="0"/>
          </a:p>
        </p:txBody>
      </p:sp>
      <p:sp>
        <p:nvSpPr>
          <p:cNvPr id="3" name="Content Placeholder 2"/>
          <p:cNvSpPr>
            <a:spLocks noGrp="1"/>
          </p:cNvSpPr>
          <p:nvPr>
            <p:ph idx="1"/>
          </p:nvPr>
        </p:nvSpPr>
        <p:spPr/>
        <p:txBody>
          <a:bodyPr>
            <a:normAutofit/>
          </a:bodyPr>
          <a:lstStyle/>
          <a:p>
            <a:r>
              <a:rPr lang="en-US" sz="2400" dirty="0" smtClean="0"/>
              <a:t>Impose a carry tax on electronic bank reserves</a:t>
            </a:r>
          </a:p>
          <a:p>
            <a:pPr lvl="2"/>
            <a:r>
              <a:rPr lang="en-US" sz="2000" dirty="0" smtClean="0"/>
              <a:t>Good: competition among banks to avoid the carry tax would push the interbank below zero. The interbank rate would go no lower because banks would not lend reserves at a loss greater than the storage cost of electronic reserves. </a:t>
            </a:r>
          </a:p>
          <a:p>
            <a:pPr lvl="2"/>
            <a:r>
              <a:rPr lang="en-US" sz="2000" dirty="0" smtClean="0"/>
              <a:t>Bad: if carry tax is high, banks and the public would probably hoard currency rather than lend it.</a:t>
            </a:r>
          </a:p>
          <a:p>
            <a:r>
              <a:rPr lang="en-US" sz="2400" dirty="0" smtClean="0"/>
              <a:t>Impose a carry tax on vault cash and currency</a:t>
            </a:r>
          </a:p>
          <a:p>
            <a:endParaRPr lang="en-US" dirty="0"/>
          </a:p>
        </p:txBody>
      </p:sp>
    </p:spTree>
    <p:extLst>
      <p:ext uri="{BB962C8B-B14F-4D97-AF65-F5344CB8AC3E}">
        <p14:creationId xmlns:p14="http://schemas.microsoft.com/office/powerpoint/2010/main" val="246544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7283</TotalTime>
  <Words>1269</Words>
  <Application>Microsoft Office PowerPoint</Application>
  <PresentationFormat>Widescreen</PresentationFormat>
  <Paragraphs>130</Paragraphs>
  <Slides>33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宋体</vt:lpstr>
      <vt:lpstr>Arial</vt:lpstr>
      <vt:lpstr>Century Schoolbook</vt:lpstr>
      <vt:lpstr>Mangal</vt:lpstr>
      <vt:lpstr>Wingdings 2</vt:lpstr>
      <vt:lpstr>View</vt:lpstr>
      <vt:lpstr>Overcoming the zero bound on interest rate policy  </vt:lpstr>
      <vt:lpstr>Marvin Goodfriend</vt:lpstr>
      <vt:lpstr>What is zero bound problem</vt:lpstr>
      <vt:lpstr>Why it is an issue </vt:lpstr>
      <vt:lpstr>Current Short-term interest rate</vt:lpstr>
      <vt:lpstr>2018 Short-term interest rate forecast</vt:lpstr>
      <vt:lpstr>Three options to overcome zero bound</vt:lpstr>
      <vt:lpstr>A Carry Tax on Money</vt:lpstr>
      <vt:lpstr>Imposing the Carry Tax</vt:lpstr>
      <vt:lpstr>Technological Feasibility</vt:lpstr>
      <vt:lpstr>Carry Tax vs. Inflation Tax</vt:lpstr>
      <vt:lpstr>Carry Tax vs. Inflation Tax</vt:lpstr>
      <vt:lpstr>Open Market Operation in Long Bonds</vt:lpstr>
      <vt:lpstr>Notions of Liquidity Services</vt:lpstr>
      <vt:lpstr>Banks and Open Market Purchases </vt:lpstr>
      <vt:lpstr>Why long bond?</vt:lpstr>
      <vt:lpstr>An Adverse Aggregate Demand Shock - example</vt:lpstr>
      <vt:lpstr>Depressed Economy in Asset Markets - example</vt:lpstr>
      <vt:lpstr>Monetary Transmission at the Interest Rate Floor – Portfolio Rebalancing Channel</vt:lpstr>
      <vt:lpstr>Monetary Transmission at the Interest Rate Floor – Credit Channel</vt:lpstr>
      <vt:lpstr>Monetary Transfers</vt:lpstr>
      <vt:lpstr>Monetary Transfers  </vt:lpstr>
      <vt:lpstr>Two Possible Results</vt:lpstr>
      <vt:lpstr>Monetary Transfer Reverse </vt:lpstr>
      <vt:lpstr>Quantitative Policy Challenges</vt:lpstr>
      <vt:lpstr>How to Solve the Issue?</vt:lpstr>
      <vt:lpstr>My Thoughts</vt:lpstr>
      <vt:lpstr>Thoughts </vt:lpstr>
      <vt:lpstr>Thoughts </vt:lpstr>
      <vt:lpstr>US Government Debt as % of GDP</vt:lpstr>
      <vt:lpstr>US Government Debt in Public</vt:lpstr>
      <vt:lpstr>Reference </vt:lpstr>
      <vt:lpstr>Thank you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Liu, Yuanfang</dc:creator>
  <cp:lastModifiedBy>Liu, Yuanfang</cp:lastModifiedBy>
  <cp:revision>37</cp:revision>
  <dcterms:created xsi:type="dcterms:W3CDTF">2017-09-14T03:28:54Z</dcterms:created>
  <dcterms:modified xsi:type="dcterms:W3CDTF">2017-09-19T15:33:30Z</dcterms:modified>
</cp:coreProperties>
</file>